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0"/>
  </p:notesMasterIdLst>
  <p:sldIdLst>
    <p:sldId id="280" r:id="rId5"/>
    <p:sldId id="283" r:id="rId6"/>
    <p:sldId id="311" r:id="rId7"/>
    <p:sldId id="284" r:id="rId8"/>
    <p:sldId id="285" r:id="rId9"/>
    <p:sldId id="290" r:id="rId10"/>
    <p:sldId id="312" r:id="rId11"/>
    <p:sldId id="315" r:id="rId12"/>
    <p:sldId id="314" r:id="rId13"/>
    <p:sldId id="316" r:id="rId14"/>
    <p:sldId id="320" r:id="rId15"/>
    <p:sldId id="321" r:id="rId16"/>
    <p:sldId id="313" r:id="rId17"/>
    <p:sldId id="318" r:id="rId18"/>
    <p:sldId id="323" r:id="rId19"/>
    <p:sldId id="325" r:id="rId20"/>
    <p:sldId id="326" r:id="rId21"/>
    <p:sldId id="322" r:id="rId22"/>
    <p:sldId id="324" r:id="rId23"/>
    <p:sldId id="328" r:id="rId24"/>
    <p:sldId id="329" r:id="rId25"/>
    <p:sldId id="327" r:id="rId26"/>
    <p:sldId id="330" r:id="rId27"/>
    <p:sldId id="308" r:id="rId28"/>
    <p:sldId id="31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74372" autoAdjust="0"/>
  </p:normalViewPr>
  <p:slideViewPr>
    <p:cSldViewPr snapToGrid="0">
      <p:cViewPr varScale="1">
        <p:scale>
          <a:sx n="28" d="100"/>
          <a:sy n="28" d="100"/>
        </p:scale>
        <p:origin x="123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A39CE7-5FD7-4CBD-AEE5-CBF7FD5BF3B8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572F4E-6041-43EF-82B7-9B02AA902E47}">
      <dgm:prSet phldrT="[Text]"/>
      <dgm:spPr/>
      <dgm:t>
        <a:bodyPr/>
        <a:lstStyle/>
        <a:p>
          <a:r>
            <a:rPr lang="en-US" dirty="0"/>
            <a:t>Data Acquisition</a:t>
          </a:r>
        </a:p>
      </dgm:t>
    </dgm:pt>
    <dgm:pt modelId="{4F6CDC7F-68C6-460A-B600-1A1B194221C7}" type="parTrans" cxnId="{CD6C2A4B-8F89-4D2A-BA8F-734D616774F7}">
      <dgm:prSet/>
      <dgm:spPr/>
      <dgm:t>
        <a:bodyPr/>
        <a:lstStyle/>
        <a:p>
          <a:endParaRPr lang="en-US"/>
        </a:p>
      </dgm:t>
    </dgm:pt>
    <dgm:pt modelId="{09F87B4F-4C2C-41BA-B722-7989B5FF23F5}" type="sibTrans" cxnId="{CD6C2A4B-8F89-4D2A-BA8F-734D616774F7}">
      <dgm:prSet/>
      <dgm:spPr/>
      <dgm:t>
        <a:bodyPr/>
        <a:lstStyle/>
        <a:p>
          <a:endParaRPr lang="en-US"/>
        </a:p>
      </dgm:t>
    </dgm:pt>
    <dgm:pt modelId="{DFC5FA13-6EC1-46C5-8B88-C4A0D27C3D38}">
      <dgm:prSet phldrT="[Text]"/>
      <dgm:spPr/>
      <dgm:t>
        <a:bodyPr/>
        <a:lstStyle/>
        <a:p>
          <a:r>
            <a:rPr lang="en-US" dirty="0"/>
            <a:t>Collect Data Via API</a:t>
          </a:r>
        </a:p>
      </dgm:t>
    </dgm:pt>
    <dgm:pt modelId="{192C827B-9D1E-40F6-BD84-C1ADC2B6ADB4}" type="parTrans" cxnId="{CA70D81C-E5A2-4443-B126-046455E4106F}">
      <dgm:prSet/>
      <dgm:spPr/>
      <dgm:t>
        <a:bodyPr/>
        <a:lstStyle/>
        <a:p>
          <a:endParaRPr lang="en-US"/>
        </a:p>
      </dgm:t>
    </dgm:pt>
    <dgm:pt modelId="{817B4422-345B-4A49-9AD5-48ED6142B6A7}" type="sibTrans" cxnId="{CA70D81C-E5A2-4443-B126-046455E4106F}">
      <dgm:prSet/>
      <dgm:spPr/>
      <dgm:t>
        <a:bodyPr/>
        <a:lstStyle/>
        <a:p>
          <a:endParaRPr lang="en-US"/>
        </a:p>
      </dgm:t>
    </dgm:pt>
    <dgm:pt modelId="{C22BC3FC-441C-4CF1-9FF2-1E033426A8E1}">
      <dgm:prSet phldrT="[Text]"/>
      <dgm:spPr/>
      <dgm:t>
        <a:bodyPr/>
        <a:lstStyle/>
        <a:p>
          <a:r>
            <a:rPr lang="en-US" dirty="0"/>
            <a:t>Initial Data Cleaning</a:t>
          </a:r>
        </a:p>
      </dgm:t>
    </dgm:pt>
    <dgm:pt modelId="{7927E217-69EE-435C-9DCB-7B115FD567AD}" type="parTrans" cxnId="{F7C41B34-A214-484D-96AE-E54629F6C4C9}">
      <dgm:prSet/>
      <dgm:spPr/>
      <dgm:t>
        <a:bodyPr/>
        <a:lstStyle/>
        <a:p>
          <a:endParaRPr lang="en-US"/>
        </a:p>
      </dgm:t>
    </dgm:pt>
    <dgm:pt modelId="{9B9023A5-05B0-4769-AD84-C977F763C161}" type="sibTrans" cxnId="{F7C41B34-A214-484D-96AE-E54629F6C4C9}">
      <dgm:prSet/>
      <dgm:spPr/>
      <dgm:t>
        <a:bodyPr/>
        <a:lstStyle/>
        <a:p>
          <a:endParaRPr lang="en-US"/>
        </a:p>
      </dgm:t>
    </dgm:pt>
    <dgm:pt modelId="{79A3485E-BEC3-4F9B-98A8-06A6B1BFA67A}">
      <dgm:prSet phldrT="[Text]"/>
      <dgm:spPr/>
      <dgm:t>
        <a:bodyPr/>
        <a:lstStyle/>
        <a:p>
          <a:r>
            <a:rPr lang="en-US" dirty="0"/>
            <a:t>Initial EDA</a:t>
          </a:r>
        </a:p>
      </dgm:t>
    </dgm:pt>
    <dgm:pt modelId="{32E7E908-5F29-429C-8398-1A9D70D6CA59}" type="parTrans" cxnId="{8A3FB9DF-9CDC-4800-8C8A-D36109EFD023}">
      <dgm:prSet/>
      <dgm:spPr/>
      <dgm:t>
        <a:bodyPr/>
        <a:lstStyle/>
        <a:p>
          <a:endParaRPr lang="en-US"/>
        </a:p>
      </dgm:t>
    </dgm:pt>
    <dgm:pt modelId="{854788D4-5930-48C3-AB26-5C7BD1852DED}" type="sibTrans" cxnId="{8A3FB9DF-9CDC-4800-8C8A-D36109EFD023}">
      <dgm:prSet/>
      <dgm:spPr/>
      <dgm:t>
        <a:bodyPr/>
        <a:lstStyle/>
        <a:p>
          <a:endParaRPr lang="en-US"/>
        </a:p>
      </dgm:t>
    </dgm:pt>
    <dgm:pt modelId="{C822CE51-5051-48EA-9410-191CDC4C36A5}">
      <dgm:prSet phldrT="[Text]"/>
      <dgm:spPr/>
      <dgm:t>
        <a:bodyPr/>
        <a:lstStyle/>
        <a:p>
          <a:r>
            <a:rPr lang="en-US" dirty="0"/>
            <a:t>Explore Data Features</a:t>
          </a:r>
        </a:p>
      </dgm:t>
    </dgm:pt>
    <dgm:pt modelId="{4A7316BA-72D3-40BE-9FC9-7C4733BE7779}" type="parTrans" cxnId="{59191517-2A5D-4583-A7BC-AD235F7810F7}">
      <dgm:prSet/>
      <dgm:spPr/>
      <dgm:t>
        <a:bodyPr/>
        <a:lstStyle/>
        <a:p>
          <a:endParaRPr lang="en-US"/>
        </a:p>
      </dgm:t>
    </dgm:pt>
    <dgm:pt modelId="{FCDAE271-6E15-4394-83D0-D61D2BB9F81A}" type="sibTrans" cxnId="{59191517-2A5D-4583-A7BC-AD235F7810F7}">
      <dgm:prSet/>
      <dgm:spPr/>
      <dgm:t>
        <a:bodyPr/>
        <a:lstStyle/>
        <a:p>
          <a:endParaRPr lang="en-US"/>
        </a:p>
      </dgm:t>
    </dgm:pt>
    <dgm:pt modelId="{4150F577-0A84-4F71-8BB6-F8B35E53B5DD}">
      <dgm:prSet phldrT="[Text]"/>
      <dgm:spPr/>
      <dgm:t>
        <a:bodyPr/>
        <a:lstStyle/>
        <a:p>
          <a:r>
            <a:rPr lang="en-US" dirty="0"/>
            <a:t>Second Round of Data Cleaning and Processing</a:t>
          </a:r>
        </a:p>
      </dgm:t>
    </dgm:pt>
    <dgm:pt modelId="{53876C04-80B7-4D3B-95A0-327E5197BFF3}" type="parTrans" cxnId="{DE625147-0EA9-40FE-9AA8-6F9F9C49F03B}">
      <dgm:prSet/>
      <dgm:spPr/>
      <dgm:t>
        <a:bodyPr/>
        <a:lstStyle/>
        <a:p>
          <a:endParaRPr lang="en-US"/>
        </a:p>
      </dgm:t>
    </dgm:pt>
    <dgm:pt modelId="{1C0BAE93-5C37-4EC8-BE24-E0E2F4255F03}" type="sibTrans" cxnId="{DE625147-0EA9-40FE-9AA8-6F9F9C49F03B}">
      <dgm:prSet/>
      <dgm:spPr/>
      <dgm:t>
        <a:bodyPr/>
        <a:lstStyle/>
        <a:p>
          <a:endParaRPr lang="en-US"/>
        </a:p>
      </dgm:t>
    </dgm:pt>
    <dgm:pt modelId="{D3F12840-0997-4F9F-8B3D-585B25505183}">
      <dgm:prSet phldrT="[Text]"/>
      <dgm:spPr/>
      <dgm:t>
        <a:bodyPr/>
        <a:lstStyle/>
        <a:p>
          <a:r>
            <a:rPr lang="en-US" dirty="0"/>
            <a:t>Secondary EDA</a:t>
          </a:r>
        </a:p>
      </dgm:t>
    </dgm:pt>
    <dgm:pt modelId="{6BDF7440-A2A3-434D-BFDB-738F62410AAB}" type="parTrans" cxnId="{37337B22-3E45-4603-BB33-14471235D37F}">
      <dgm:prSet/>
      <dgm:spPr/>
      <dgm:t>
        <a:bodyPr/>
        <a:lstStyle/>
        <a:p>
          <a:endParaRPr lang="en-US"/>
        </a:p>
      </dgm:t>
    </dgm:pt>
    <dgm:pt modelId="{A1D7D02C-398E-4B39-9EAB-7985D19550C6}" type="sibTrans" cxnId="{37337B22-3E45-4603-BB33-14471235D37F}">
      <dgm:prSet/>
      <dgm:spPr/>
      <dgm:t>
        <a:bodyPr/>
        <a:lstStyle/>
        <a:p>
          <a:endParaRPr lang="en-US"/>
        </a:p>
      </dgm:t>
    </dgm:pt>
    <dgm:pt modelId="{AAD76A29-2E88-4577-A0B0-BD619B3EED7F}">
      <dgm:prSet phldrT="[Text]"/>
      <dgm:spPr/>
      <dgm:t>
        <a:bodyPr/>
        <a:lstStyle/>
        <a:p>
          <a:r>
            <a:rPr lang="en-US" dirty="0"/>
            <a:t>Text Analysis (Keyword Extraction, Topic Modeling)</a:t>
          </a:r>
        </a:p>
      </dgm:t>
    </dgm:pt>
    <dgm:pt modelId="{B9371B24-ACAE-4635-8525-6E6F2D8875AB}" type="parTrans" cxnId="{A0DB04FC-70C5-49FF-9105-9124F69B37BA}">
      <dgm:prSet/>
      <dgm:spPr/>
      <dgm:t>
        <a:bodyPr/>
        <a:lstStyle/>
        <a:p>
          <a:endParaRPr lang="en-US"/>
        </a:p>
      </dgm:t>
    </dgm:pt>
    <dgm:pt modelId="{A8FB13AA-53BC-46E2-B23C-F48E8ECD545D}" type="sibTrans" cxnId="{A0DB04FC-70C5-49FF-9105-9124F69B37BA}">
      <dgm:prSet/>
      <dgm:spPr/>
      <dgm:t>
        <a:bodyPr/>
        <a:lstStyle/>
        <a:p>
          <a:endParaRPr lang="en-US"/>
        </a:p>
      </dgm:t>
    </dgm:pt>
    <dgm:pt modelId="{E3E95F98-E438-440D-A941-47AED8265909}">
      <dgm:prSet/>
      <dgm:spPr/>
      <dgm:t>
        <a:bodyPr/>
        <a:lstStyle/>
        <a:p>
          <a:r>
            <a:rPr lang="en-US" dirty="0"/>
            <a:t>Feature Selection and Modeling</a:t>
          </a:r>
        </a:p>
      </dgm:t>
    </dgm:pt>
    <dgm:pt modelId="{92CEFD3D-C7F0-4C23-AA0D-88E43B1833B9}" type="parTrans" cxnId="{F0F57A13-EEE5-46DF-AE43-5BB0D3A56BA4}">
      <dgm:prSet/>
      <dgm:spPr/>
      <dgm:t>
        <a:bodyPr/>
        <a:lstStyle/>
        <a:p>
          <a:endParaRPr lang="en-US"/>
        </a:p>
      </dgm:t>
    </dgm:pt>
    <dgm:pt modelId="{1B9410CC-2248-4740-A4B7-7A5849333D2B}" type="sibTrans" cxnId="{F0F57A13-EEE5-46DF-AE43-5BB0D3A56BA4}">
      <dgm:prSet/>
      <dgm:spPr/>
      <dgm:t>
        <a:bodyPr/>
        <a:lstStyle/>
        <a:p>
          <a:endParaRPr lang="en-US"/>
        </a:p>
      </dgm:t>
    </dgm:pt>
    <dgm:pt modelId="{F494D2CD-A6C2-455D-A61F-0F98E327BA1C}">
      <dgm:prSet/>
      <dgm:spPr/>
      <dgm:t>
        <a:bodyPr/>
        <a:lstStyle/>
        <a:p>
          <a:r>
            <a:rPr lang="en-US" dirty="0"/>
            <a:t>Text Clustering (</a:t>
          </a:r>
          <a:r>
            <a:rPr lang="en-US" dirty="0" err="1"/>
            <a:t>Kmeans</a:t>
          </a:r>
          <a:r>
            <a:rPr lang="en-US" dirty="0"/>
            <a:t>)</a:t>
          </a:r>
        </a:p>
      </dgm:t>
    </dgm:pt>
    <dgm:pt modelId="{F1112661-5DAA-4119-B706-02544B49E1A0}" type="parTrans" cxnId="{6078111E-D6CD-4B39-BBFE-EE8738A931D9}">
      <dgm:prSet/>
      <dgm:spPr/>
      <dgm:t>
        <a:bodyPr/>
        <a:lstStyle/>
        <a:p>
          <a:endParaRPr lang="en-US"/>
        </a:p>
      </dgm:t>
    </dgm:pt>
    <dgm:pt modelId="{F2B70F95-072C-437B-845F-9BD3AE230685}" type="sibTrans" cxnId="{6078111E-D6CD-4B39-BBFE-EE8738A931D9}">
      <dgm:prSet/>
      <dgm:spPr/>
      <dgm:t>
        <a:bodyPr/>
        <a:lstStyle/>
        <a:p>
          <a:endParaRPr lang="en-US"/>
        </a:p>
      </dgm:t>
    </dgm:pt>
    <dgm:pt modelId="{42EB3592-EF60-4EE1-A80E-D36BB44AFE3D}">
      <dgm:prSet/>
      <dgm:spPr/>
      <dgm:t>
        <a:bodyPr/>
        <a:lstStyle/>
        <a:p>
          <a:r>
            <a:rPr lang="en-US" dirty="0"/>
            <a:t>Cluster Analysis</a:t>
          </a:r>
        </a:p>
      </dgm:t>
    </dgm:pt>
    <dgm:pt modelId="{9C7EB7A8-4BDB-49E4-812C-86961F2FE00F}" type="parTrans" cxnId="{8161244C-C302-4C65-AAD0-EFAE941D2CEE}">
      <dgm:prSet/>
      <dgm:spPr/>
    </dgm:pt>
    <dgm:pt modelId="{5FC5AE5F-27A3-488D-A02F-9935E0CEB7E0}" type="sibTrans" cxnId="{8161244C-C302-4C65-AAD0-EFAE941D2CEE}">
      <dgm:prSet/>
      <dgm:spPr/>
    </dgm:pt>
    <dgm:pt modelId="{12F2CC94-7BE0-44CD-A4FA-D6260B79CFB4}">
      <dgm:prSet/>
      <dgm:spPr/>
      <dgm:t>
        <a:bodyPr/>
        <a:lstStyle/>
        <a:p>
          <a:r>
            <a:rPr lang="en-US" dirty="0"/>
            <a:t>Topic Modeling and descriptive statistics</a:t>
          </a:r>
        </a:p>
      </dgm:t>
    </dgm:pt>
    <dgm:pt modelId="{58FD0AE3-5F87-48BC-A1C1-1EBB4800DBA9}" type="parTrans" cxnId="{2514DD4B-CD40-4579-B35A-8F0CB46A9DF2}">
      <dgm:prSet/>
      <dgm:spPr/>
    </dgm:pt>
    <dgm:pt modelId="{09160117-98EE-4038-B1F4-4C41499ED54B}" type="sibTrans" cxnId="{2514DD4B-CD40-4579-B35A-8F0CB46A9DF2}">
      <dgm:prSet/>
      <dgm:spPr/>
    </dgm:pt>
    <dgm:pt modelId="{23EA78F6-D53C-4677-BD02-DF7B32CED169}" type="pres">
      <dgm:prSet presAssocID="{0EA39CE7-5FD7-4CBD-AEE5-CBF7FD5BF3B8}" presName="linearFlow" presStyleCnt="0">
        <dgm:presLayoutVars>
          <dgm:dir/>
          <dgm:animLvl val="lvl"/>
          <dgm:resizeHandles val="exact"/>
        </dgm:presLayoutVars>
      </dgm:prSet>
      <dgm:spPr/>
    </dgm:pt>
    <dgm:pt modelId="{7A97DBC5-3422-43D0-A97A-10A331C95E14}" type="pres">
      <dgm:prSet presAssocID="{44572F4E-6041-43EF-82B7-9B02AA902E47}" presName="composite" presStyleCnt="0"/>
      <dgm:spPr/>
    </dgm:pt>
    <dgm:pt modelId="{73CD7EB0-34C0-4CEC-850A-3EA97DB0F382}" type="pres">
      <dgm:prSet presAssocID="{44572F4E-6041-43EF-82B7-9B02AA902E47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4E85A9D3-67EA-4666-9903-DC27731D6279}" type="pres">
      <dgm:prSet presAssocID="{44572F4E-6041-43EF-82B7-9B02AA902E47}" presName="descendantText" presStyleLbl="alignAcc1" presStyleIdx="0" presStyleCnt="4">
        <dgm:presLayoutVars>
          <dgm:bulletEnabled val="1"/>
        </dgm:presLayoutVars>
      </dgm:prSet>
      <dgm:spPr/>
    </dgm:pt>
    <dgm:pt modelId="{03BB4AE4-299F-418C-89C1-83B05D1F9938}" type="pres">
      <dgm:prSet presAssocID="{09F87B4F-4C2C-41BA-B722-7989B5FF23F5}" presName="sp" presStyleCnt="0"/>
      <dgm:spPr/>
    </dgm:pt>
    <dgm:pt modelId="{8F72F170-5BC1-4C93-9FD8-7EB64615778B}" type="pres">
      <dgm:prSet presAssocID="{79A3485E-BEC3-4F9B-98A8-06A6B1BFA67A}" presName="composite" presStyleCnt="0"/>
      <dgm:spPr/>
    </dgm:pt>
    <dgm:pt modelId="{D37323D8-AB8A-4DB1-BE07-36DCCD67598F}" type="pres">
      <dgm:prSet presAssocID="{79A3485E-BEC3-4F9B-98A8-06A6B1BFA67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3BE4FD6E-4F0D-4CA2-B883-040758C3D848}" type="pres">
      <dgm:prSet presAssocID="{79A3485E-BEC3-4F9B-98A8-06A6B1BFA67A}" presName="descendantText" presStyleLbl="alignAcc1" presStyleIdx="1" presStyleCnt="4">
        <dgm:presLayoutVars>
          <dgm:bulletEnabled val="1"/>
        </dgm:presLayoutVars>
      </dgm:prSet>
      <dgm:spPr/>
    </dgm:pt>
    <dgm:pt modelId="{A40646D4-9154-489A-BE09-6030DF4A3809}" type="pres">
      <dgm:prSet presAssocID="{854788D4-5930-48C3-AB26-5C7BD1852DED}" presName="sp" presStyleCnt="0"/>
      <dgm:spPr/>
    </dgm:pt>
    <dgm:pt modelId="{80E9BB73-DB33-4894-8911-578772A09502}" type="pres">
      <dgm:prSet presAssocID="{D3F12840-0997-4F9F-8B3D-585B25505183}" presName="composite" presStyleCnt="0"/>
      <dgm:spPr/>
    </dgm:pt>
    <dgm:pt modelId="{F5F3A2F8-18BB-4203-B41E-3D43237B065C}" type="pres">
      <dgm:prSet presAssocID="{D3F12840-0997-4F9F-8B3D-585B25505183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2A5A05ED-64F5-4537-A0FC-A80BCF5EA9AA}" type="pres">
      <dgm:prSet presAssocID="{D3F12840-0997-4F9F-8B3D-585B25505183}" presName="descendantText" presStyleLbl="alignAcc1" presStyleIdx="2" presStyleCnt="4">
        <dgm:presLayoutVars>
          <dgm:bulletEnabled val="1"/>
        </dgm:presLayoutVars>
      </dgm:prSet>
      <dgm:spPr/>
    </dgm:pt>
    <dgm:pt modelId="{358D226E-2DC4-4A31-9BFE-3F3C02F53F74}" type="pres">
      <dgm:prSet presAssocID="{A1D7D02C-398E-4B39-9EAB-7985D19550C6}" presName="sp" presStyleCnt="0"/>
      <dgm:spPr/>
    </dgm:pt>
    <dgm:pt modelId="{73C7968B-3AB6-4A9B-B6D3-D9CBA39EF69D}" type="pres">
      <dgm:prSet presAssocID="{E3E95F98-E438-440D-A941-47AED8265909}" presName="composite" presStyleCnt="0"/>
      <dgm:spPr/>
    </dgm:pt>
    <dgm:pt modelId="{876618EC-38BE-4D01-A42F-B34BC9B8CD2B}" type="pres">
      <dgm:prSet presAssocID="{E3E95F98-E438-440D-A941-47AED8265909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D8D50EC5-470B-4507-9D8D-EEFB0B7AB825}" type="pres">
      <dgm:prSet presAssocID="{E3E95F98-E438-440D-A941-47AED8265909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45CB6105-D753-4011-9278-4E5421E8BB53}" type="presOf" srcId="{0EA39CE7-5FD7-4CBD-AEE5-CBF7FD5BF3B8}" destId="{23EA78F6-D53C-4677-BD02-DF7B32CED169}" srcOrd="0" destOrd="0" presId="urn:microsoft.com/office/officeart/2005/8/layout/chevron2"/>
    <dgm:cxn modelId="{D896F206-97D9-4D42-B71F-62ECCA9A8FE7}" type="presOf" srcId="{D3F12840-0997-4F9F-8B3D-585B25505183}" destId="{F5F3A2F8-18BB-4203-B41E-3D43237B065C}" srcOrd="0" destOrd="0" presId="urn:microsoft.com/office/officeart/2005/8/layout/chevron2"/>
    <dgm:cxn modelId="{F0F57A13-EEE5-46DF-AE43-5BB0D3A56BA4}" srcId="{0EA39CE7-5FD7-4CBD-AEE5-CBF7FD5BF3B8}" destId="{E3E95F98-E438-440D-A941-47AED8265909}" srcOrd="3" destOrd="0" parTransId="{92CEFD3D-C7F0-4C23-AA0D-88E43B1833B9}" sibTransId="{1B9410CC-2248-4740-A4B7-7A5849333D2B}"/>
    <dgm:cxn modelId="{59191517-2A5D-4583-A7BC-AD235F7810F7}" srcId="{79A3485E-BEC3-4F9B-98A8-06A6B1BFA67A}" destId="{C822CE51-5051-48EA-9410-191CDC4C36A5}" srcOrd="0" destOrd="0" parTransId="{4A7316BA-72D3-40BE-9FC9-7C4733BE7779}" sibTransId="{FCDAE271-6E15-4394-83D0-D61D2BB9F81A}"/>
    <dgm:cxn modelId="{7B9F9E1C-B0BA-4272-9D17-A6628072A6EF}" type="presOf" srcId="{AAD76A29-2E88-4577-A0B0-BD619B3EED7F}" destId="{2A5A05ED-64F5-4537-A0FC-A80BCF5EA9AA}" srcOrd="0" destOrd="0" presId="urn:microsoft.com/office/officeart/2005/8/layout/chevron2"/>
    <dgm:cxn modelId="{CA70D81C-E5A2-4443-B126-046455E4106F}" srcId="{44572F4E-6041-43EF-82B7-9B02AA902E47}" destId="{DFC5FA13-6EC1-46C5-8B88-C4A0D27C3D38}" srcOrd="0" destOrd="0" parTransId="{192C827B-9D1E-40F6-BD84-C1ADC2B6ADB4}" sibTransId="{817B4422-345B-4A49-9AD5-48ED6142B6A7}"/>
    <dgm:cxn modelId="{6078111E-D6CD-4B39-BBFE-EE8738A931D9}" srcId="{E3E95F98-E438-440D-A941-47AED8265909}" destId="{F494D2CD-A6C2-455D-A61F-0F98E327BA1C}" srcOrd="0" destOrd="0" parTransId="{F1112661-5DAA-4119-B706-02544B49E1A0}" sibTransId="{F2B70F95-072C-437B-845F-9BD3AE230685}"/>
    <dgm:cxn modelId="{B7A0051F-CB30-4A6F-9BED-198A32F85429}" type="presOf" srcId="{12F2CC94-7BE0-44CD-A4FA-D6260B79CFB4}" destId="{D8D50EC5-470B-4507-9D8D-EEFB0B7AB825}" srcOrd="0" destOrd="2" presId="urn:microsoft.com/office/officeart/2005/8/layout/chevron2"/>
    <dgm:cxn modelId="{37337B22-3E45-4603-BB33-14471235D37F}" srcId="{0EA39CE7-5FD7-4CBD-AEE5-CBF7FD5BF3B8}" destId="{D3F12840-0997-4F9F-8B3D-585B25505183}" srcOrd="2" destOrd="0" parTransId="{6BDF7440-A2A3-434D-BFDB-738F62410AAB}" sibTransId="{A1D7D02C-398E-4B39-9EAB-7985D19550C6}"/>
    <dgm:cxn modelId="{F7C41B34-A214-484D-96AE-E54629F6C4C9}" srcId="{44572F4E-6041-43EF-82B7-9B02AA902E47}" destId="{C22BC3FC-441C-4CF1-9FF2-1E033426A8E1}" srcOrd="1" destOrd="0" parTransId="{7927E217-69EE-435C-9DCB-7B115FD567AD}" sibTransId="{9B9023A5-05B0-4769-AD84-C977F763C161}"/>
    <dgm:cxn modelId="{E1831B3F-B164-411F-9EB0-2AEA83751879}" type="presOf" srcId="{42EB3592-EF60-4EE1-A80E-D36BB44AFE3D}" destId="{D8D50EC5-470B-4507-9D8D-EEFB0B7AB825}" srcOrd="0" destOrd="1" presId="urn:microsoft.com/office/officeart/2005/8/layout/chevron2"/>
    <dgm:cxn modelId="{595A5F5D-2C4F-4FA9-BE34-4D1F10BA2EB2}" type="presOf" srcId="{E3E95F98-E438-440D-A941-47AED8265909}" destId="{876618EC-38BE-4D01-A42F-B34BC9B8CD2B}" srcOrd="0" destOrd="0" presId="urn:microsoft.com/office/officeart/2005/8/layout/chevron2"/>
    <dgm:cxn modelId="{DE625147-0EA9-40FE-9AA8-6F9F9C49F03B}" srcId="{79A3485E-BEC3-4F9B-98A8-06A6B1BFA67A}" destId="{4150F577-0A84-4F71-8BB6-F8B35E53B5DD}" srcOrd="1" destOrd="0" parTransId="{53876C04-80B7-4D3B-95A0-327E5197BFF3}" sibTransId="{1C0BAE93-5C37-4EC8-BE24-E0E2F4255F03}"/>
    <dgm:cxn modelId="{CD6C2A4B-8F89-4D2A-BA8F-734D616774F7}" srcId="{0EA39CE7-5FD7-4CBD-AEE5-CBF7FD5BF3B8}" destId="{44572F4E-6041-43EF-82B7-9B02AA902E47}" srcOrd="0" destOrd="0" parTransId="{4F6CDC7F-68C6-460A-B600-1A1B194221C7}" sibTransId="{09F87B4F-4C2C-41BA-B722-7989B5FF23F5}"/>
    <dgm:cxn modelId="{2514DD4B-CD40-4579-B35A-8F0CB46A9DF2}" srcId="{42EB3592-EF60-4EE1-A80E-D36BB44AFE3D}" destId="{12F2CC94-7BE0-44CD-A4FA-D6260B79CFB4}" srcOrd="0" destOrd="0" parTransId="{58FD0AE3-5F87-48BC-A1C1-1EBB4800DBA9}" sibTransId="{09160117-98EE-4038-B1F4-4C41499ED54B}"/>
    <dgm:cxn modelId="{8161244C-C302-4C65-AAD0-EFAE941D2CEE}" srcId="{E3E95F98-E438-440D-A941-47AED8265909}" destId="{42EB3592-EF60-4EE1-A80E-D36BB44AFE3D}" srcOrd="1" destOrd="0" parTransId="{9C7EB7A8-4BDB-49E4-812C-86961F2FE00F}" sibTransId="{5FC5AE5F-27A3-488D-A02F-9935E0CEB7E0}"/>
    <dgm:cxn modelId="{C2B2736F-DACA-434D-8DA6-33F9EDF06CA3}" type="presOf" srcId="{4150F577-0A84-4F71-8BB6-F8B35E53B5DD}" destId="{3BE4FD6E-4F0D-4CA2-B883-040758C3D848}" srcOrd="0" destOrd="1" presId="urn:microsoft.com/office/officeart/2005/8/layout/chevron2"/>
    <dgm:cxn modelId="{DBF00885-BAE6-403E-AB51-DAC655011CF8}" type="presOf" srcId="{44572F4E-6041-43EF-82B7-9B02AA902E47}" destId="{73CD7EB0-34C0-4CEC-850A-3EA97DB0F382}" srcOrd="0" destOrd="0" presId="urn:microsoft.com/office/officeart/2005/8/layout/chevron2"/>
    <dgm:cxn modelId="{3DB81C91-EC94-4048-AF75-366814A50166}" type="presOf" srcId="{F494D2CD-A6C2-455D-A61F-0F98E327BA1C}" destId="{D8D50EC5-470B-4507-9D8D-EEFB0B7AB825}" srcOrd="0" destOrd="0" presId="urn:microsoft.com/office/officeart/2005/8/layout/chevron2"/>
    <dgm:cxn modelId="{28971997-F780-4D49-8627-A610D05392AC}" type="presOf" srcId="{79A3485E-BEC3-4F9B-98A8-06A6B1BFA67A}" destId="{D37323D8-AB8A-4DB1-BE07-36DCCD67598F}" srcOrd="0" destOrd="0" presId="urn:microsoft.com/office/officeart/2005/8/layout/chevron2"/>
    <dgm:cxn modelId="{E6F26998-E834-4818-88BF-31DE730130DF}" type="presOf" srcId="{DFC5FA13-6EC1-46C5-8B88-C4A0D27C3D38}" destId="{4E85A9D3-67EA-4666-9903-DC27731D6279}" srcOrd="0" destOrd="0" presId="urn:microsoft.com/office/officeart/2005/8/layout/chevron2"/>
    <dgm:cxn modelId="{38706BC8-6C2E-452C-8EDF-37AA8ACB1839}" type="presOf" srcId="{C822CE51-5051-48EA-9410-191CDC4C36A5}" destId="{3BE4FD6E-4F0D-4CA2-B883-040758C3D848}" srcOrd="0" destOrd="0" presId="urn:microsoft.com/office/officeart/2005/8/layout/chevron2"/>
    <dgm:cxn modelId="{8A3FB9DF-9CDC-4800-8C8A-D36109EFD023}" srcId="{0EA39CE7-5FD7-4CBD-AEE5-CBF7FD5BF3B8}" destId="{79A3485E-BEC3-4F9B-98A8-06A6B1BFA67A}" srcOrd="1" destOrd="0" parTransId="{32E7E908-5F29-429C-8398-1A9D70D6CA59}" sibTransId="{854788D4-5930-48C3-AB26-5C7BD1852DED}"/>
    <dgm:cxn modelId="{450E14F2-242C-4F2E-8FAC-C4A4D859C48D}" type="presOf" srcId="{C22BC3FC-441C-4CF1-9FF2-1E033426A8E1}" destId="{4E85A9D3-67EA-4666-9903-DC27731D6279}" srcOrd="0" destOrd="1" presId="urn:microsoft.com/office/officeart/2005/8/layout/chevron2"/>
    <dgm:cxn modelId="{A0DB04FC-70C5-49FF-9105-9124F69B37BA}" srcId="{D3F12840-0997-4F9F-8B3D-585B25505183}" destId="{AAD76A29-2E88-4577-A0B0-BD619B3EED7F}" srcOrd="0" destOrd="0" parTransId="{B9371B24-ACAE-4635-8525-6E6F2D8875AB}" sibTransId="{A8FB13AA-53BC-46E2-B23C-F48E8ECD545D}"/>
    <dgm:cxn modelId="{9B977CD3-5EBD-46C3-AB85-4D2513F0D04B}" type="presParOf" srcId="{23EA78F6-D53C-4677-BD02-DF7B32CED169}" destId="{7A97DBC5-3422-43D0-A97A-10A331C95E14}" srcOrd="0" destOrd="0" presId="urn:microsoft.com/office/officeart/2005/8/layout/chevron2"/>
    <dgm:cxn modelId="{9EE248B0-C1AA-4DB2-B693-6E8D89A515C3}" type="presParOf" srcId="{7A97DBC5-3422-43D0-A97A-10A331C95E14}" destId="{73CD7EB0-34C0-4CEC-850A-3EA97DB0F382}" srcOrd="0" destOrd="0" presId="urn:microsoft.com/office/officeart/2005/8/layout/chevron2"/>
    <dgm:cxn modelId="{B3BA58BD-9FCA-450B-AE51-4E377B91B90B}" type="presParOf" srcId="{7A97DBC5-3422-43D0-A97A-10A331C95E14}" destId="{4E85A9D3-67EA-4666-9903-DC27731D6279}" srcOrd="1" destOrd="0" presId="urn:microsoft.com/office/officeart/2005/8/layout/chevron2"/>
    <dgm:cxn modelId="{3582E824-19A7-4AD5-B678-90C42049D735}" type="presParOf" srcId="{23EA78F6-D53C-4677-BD02-DF7B32CED169}" destId="{03BB4AE4-299F-418C-89C1-83B05D1F9938}" srcOrd="1" destOrd="0" presId="urn:microsoft.com/office/officeart/2005/8/layout/chevron2"/>
    <dgm:cxn modelId="{7BF61A7F-080A-4D47-9748-BAD04CE3CD4D}" type="presParOf" srcId="{23EA78F6-D53C-4677-BD02-DF7B32CED169}" destId="{8F72F170-5BC1-4C93-9FD8-7EB64615778B}" srcOrd="2" destOrd="0" presId="urn:microsoft.com/office/officeart/2005/8/layout/chevron2"/>
    <dgm:cxn modelId="{959EB556-8790-4F0A-BB29-C5EEB1349936}" type="presParOf" srcId="{8F72F170-5BC1-4C93-9FD8-7EB64615778B}" destId="{D37323D8-AB8A-4DB1-BE07-36DCCD67598F}" srcOrd="0" destOrd="0" presId="urn:microsoft.com/office/officeart/2005/8/layout/chevron2"/>
    <dgm:cxn modelId="{074672DC-1BAD-4F7A-9524-9D6BECD9030D}" type="presParOf" srcId="{8F72F170-5BC1-4C93-9FD8-7EB64615778B}" destId="{3BE4FD6E-4F0D-4CA2-B883-040758C3D848}" srcOrd="1" destOrd="0" presId="urn:microsoft.com/office/officeart/2005/8/layout/chevron2"/>
    <dgm:cxn modelId="{18D44A7B-D8F3-44C5-B1F0-BC6E1A70988D}" type="presParOf" srcId="{23EA78F6-D53C-4677-BD02-DF7B32CED169}" destId="{A40646D4-9154-489A-BE09-6030DF4A3809}" srcOrd="3" destOrd="0" presId="urn:microsoft.com/office/officeart/2005/8/layout/chevron2"/>
    <dgm:cxn modelId="{D8DC68DD-C01E-43F5-91A5-5B09915BF2F4}" type="presParOf" srcId="{23EA78F6-D53C-4677-BD02-DF7B32CED169}" destId="{80E9BB73-DB33-4894-8911-578772A09502}" srcOrd="4" destOrd="0" presId="urn:microsoft.com/office/officeart/2005/8/layout/chevron2"/>
    <dgm:cxn modelId="{D8681F1C-9961-4B75-A4BC-51E95CDF7A7F}" type="presParOf" srcId="{80E9BB73-DB33-4894-8911-578772A09502}" destId="{F5F3A2F8-18BB-4203-B41E-3D43237B065C}" srcOrd="0" destOrd="0" presId="urn:microsoft.com/office/officeart/2005/8/layout/chevron2"/>
    <dgm:cxn modelId="{52EE826C-4EE9-4F40-9778-217AA07F91D4}" type="presParOf" srcId="{80E9BB73-DB33-4894-8911-578772A09502}" destId="{2A5A05ED-64F5-4537-A0FC-A80BCF5EA9AA}" srcOrd="1" destOrd="0" presId="urn:microsoft.com/office/officeart/2005/8/layout/chevron2"/>
    <dgm:cxn modelId="{9AC5A9FD-BDF5-495E-AD47-359530511921}" type="presParOf" srcId="{23EA78F6-D53C-4677-BD02-DF7B32CED169}" destId="{358D226E-2DC4-4A31-9BFE-3F3C02F53F74}" srcOrd="5" destOrd="0" presId="urn:microsoft.com/office/officeart/2005/8/layout/chevron2"/>
    <dgm:cxn modelId="{B56D167F-9919-41A0-8394-13D0F5F3A11C}" type="presParOf" srcId="{23EA78F6-D53C-4677-BD02-DF7B32CED169}" destId="{73C7968B-3AB6-4A9B-B6D3-D9CBA39EF69D}" srcOrd="6" destOrd="0" presId="urn:microsoft.com/office/officeart/2005/8/layout/chevron2"/>
    <dgm:cxn modelId="{F07B3AD6-AB11-48D1-AE81-E4D84B89E55F}" type="presParOf" srcId="{73C7968B-3AB6-4A9B-B6D3-D9CBA39EF69D}" destId="{876618EC-38BE-4D01-A42F-B34BC9B8CD2B}" srcOrd="0" destOrd="0" presId="urn:microsoft.com/office/officeart/2005/8/layout/chevron2"/>
    <dgm:cxn modelId="{480C869B-5263-4C6E-8D88-753278934BDB}" type="presParOf" srcId="{73C7968B-3AB6-4A9B-B6D3-D9CBA39EF69D}" destId="{D8D50EC5-470B-4507-9D8D-EEFB0B7AB8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8A5946-29A9-40D6-A51F-FF00588EC11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CCE309-4610-4C47-87F4-FBA8C0B19D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game characteristics are predictive of a high game rating?</a:t>
          </a:r>
        </a:p>
      </dgm:t>
    </dgm:pt>
    <dgm:pt modelId="{2AB8DB09-7C9C-48B0-B9DE-F3A99E8E3EA4}" type="parTrans" cxnId="{A0877B54-744E-4303-838B-2E9E42398A86}">
      <dgm:prSet/>
      <dgm:spPr/>
      <dgm:t>
        <a:bodyPr/>
        <a:lstStyle/>
        <a:p>
          <a:endParaRPr lang="en-US"/>
        </a:p>
      </dgm:t>
    </dgm:pt>
    <dgm:pt modelId="{31EEF5CF-CCAE-473B-9CE5-8081786DC38B}" type="sibTrans" cxnId="{A0877B54-744E-4303-838B-2E9E42398A86}">
      <dgm:prSet/>
      <dgm:spPr/>
      <dgm:t>
        <a:bodyPr/>
        <a:lstStyle/>
        <a:p>
          <a:endParaRPr lang="en-US"/>
        </a:p>
      </dgm:t>
    </dgm:pt>
    <dgm:pt modelId="{7B1483D6-CE27-4576-A9DC-1D78D97136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Have these characteristics changed as a result of the </a:t>
          </a:r>
          <a:r>
            <a:rPr lang="en-US"/>
            <a:t>covid pandemic?</a:t>
          </a:r>
        </a:p>
        <a:p>
          <a:pPr>
            <a:lnSpc>
              <a:spcPct val="100000"/>
            </a:lnSpc>
          </a:pPr>
          <a:r>
            <a:rPr lang="en-US" b="1"/>
            <a:t>Hypothesis</a:t>
          </a:r>
          <a:r>
            <a:rPr lang="en-US"/>
            <a:t>: Multiplayer games increased in popularity</a:t>
          </a:r>
          <a:endParaRPr lang="en-US" dirty="0"/>
        </a:p>
      </dgm:t>
    </dgm:pt>
    <dgm:pt modelId="{2304E663-0CA6-4087-96DF-330239B3C79A}" type="parTrans" cxnId="{799C2099-10FB-4440-92A8-04F56013AEDD}">
      <dgm:prSet/>
      <dgm:spPr/>
      <dgm:t>
        <a:bodyPr/>
        <a:lstStyle/>
        <a:p>
          <a:endParaRPr lang="en-US"/>
        </a:p>
      </dgm:t>
    </dgm:pt>
    <dgm:pt modelId="{FCD10CD5-504C-4BCC-8948-053A7109BD48}" type="sibTrans" cxnId="{799C2099-10FB-4440-92A8-04F56013AEDD}">
      <dgm:prSet/>
      <dgm:spPr/>
      <dgm:t>
        <a:bodyPr/>
        <a:lstStyle/>
        <a:p>
          <a:endParaRPr lang="en-US"/>
        </a:p>
      </dgm:t>
    </dgm:pt>
    <dgm:pt modelId="{A4635996-0ACD-41E5-8F65-6DFB7CEE836B}" type="pres">
      <dgm:prSet presAssocID="{898A5946-29A9-40D6-A51F-FF00588EC115}" presName="root" presStyleCnt="0">
        <dgm:presLayoutVars>
          <dgm:dir/>
          <dgm:resizeHandles val="exact"/>
        </dgm:presLayoutVars>
      </dgm:prSet>
      <dgm:spPr/>
    </dgm:pt>
    <dgm:pt modelId="{00592B5E-C298-4766-876A-A738EAA2C630}" type="pres">
      <dgm:prSet presAssocID="{84CCE309-4610-4C47-87F4-FBA8C0B19DB7}" presName="compNode" presStyleCnt="0"/>
      <dgm:spPr/>
    </dgm:pt>
    <dgm:pt modelId="{1ECC3523-9CC4-4EE0-ABDB-F3C9CE7C698F}" type="pres">
      <dgm:prSet presAssocID="{84CCE309-4610-4C47-87F4-FBA8C0B19DB7}" presName="bgRect" presStyleLbl="bgShp" presStyleIdx="0" presStyleCnt="2"/>
      <dgm:spPr/>
    </dgm:pt>
    <dgm:pt modelId="{77AFEEAD-C026-4DFC-9393-64519D0D4D2D}" type="pres">
      <dgm:prSet presAssocID="{84CCE309-4610-4C47-87F4-FBA8C0B19DB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1C60FB0A-81D2-481F-BF7D-546D435FA370}" type="pres">
      <dgm:prSet presAssocID="{84CCE309-4610-4C47-87F4-FBA8C0B19DB7}" presName="spaceRect" presStyleCnt="0"/>
      <dgm:spPr/>
    </dgm:pt>
    <dgm:pt modelId="{5209D81A-AFAF-4646-AC70-70C8469D9892}" type="pres">
      <dgm:prSet presAssocID="{84CCE309-4610-4C47-87F4-FBA8C0B19DB7}" presName="parTx" presStyleLbl="revTx" presStyleIdx="0" presStyleCnt="2">
        <dgm:presLayoutVars>
          <dgm:chMax val="0"/>
          <dgm:chPref val="0"/>
        </dgm:presLayoutVars>
      </dgm:prSet>
      <dgm:spPr/>
    </dgm:pt>
    <dgm:pt modelId="{B4F8AE6D-FFF8-4516-8647-E846A4B47030}" type="pres">
      <dgm:prSet presAssocID="{31EEF5CF-CCAE-473B-9CE5-8081786DC38B}" presName="sibTrans" presStyleCnt="0"/>
      <dgm:spPr/>
    </dgm:pt>
    <dgm:pt modelId="{CAAC7EB0-AE5F-4DE8-8BFC-D8EEA874E7F4}" type="pres">
      <dgm:prSet presAssocID="{7B1483D6-CE27-4576-A9DC-1D78D97136D3}" presName="compNode" presStyleCnt="0"/>
      <dgm:spPr/>
    </dgm:pt>
    <dgm:pt modelId="{65013CC2-4913-411E-B09C-C040044DA4AC}" type="pres">
      <dgm:prSet presAssocID="{7B1483D6-CE27-4576-A9DC-1D78D97136D3}" presName="bgRect" presStyleLbl="bgShp" presStyleIdx="1" presStyleCnt="2"/>
      <dgm:spPr/>
    </dgm:pt>
    <dgm:pt modelId="{B1343DC9-184B-48FC-BF40-760AE4605C6B}" type="pres">
      <dgm:prSet presAssocID="{7B1483D6-CE27-4576-A9DC-1D78D97136D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vid-19 with solid fill"/>
        </a:ext>
      </dgm:extLst>
    </dgm:pt>
    <dgm:pt modelId="{011C3886-3553-4A8A-A109-A7DC7CA907D7}" type="pres">
      <dgm:prSet presAssocID="{7B1483D6-CE27-4576-A9DC-1D78D97136D3}" presName="spaceRect" presStyleCnt="0"/>
      <dgm:spPr/>
    </dgm:pt>
    <dgm:pt modelId="{D802E15F-51F1-48A0-A708-02CBB1C275E3}" type="pres">
      <dgm:prSet presAssocID="{7B1483D6-CE27-4576-A9DC-1D78D97136D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C44FC20-E031-49ED-B590-5DB189144A31}" type="presOf" srcId="{7B1483D6-CE27-4576-A9DC-1D78D97136D3}" destId="{D802E15F-51F1-48A0-A708-02CBB1C275E3}" srcOrd="0" destOrd="0" presId="urn:microsoft.com/office/officeart/2018/2/layout/IconVerticalSolidList"/>
    <dgm:cxn modelId="{A0877B54-744E-4303-838B-2E9E42398A86}" srcId="{898A5946-29A9-40D6-A51F-FF00588EC115}" destId="{84CCE309-4610-4C47-87F4-FBA8C0B19DB7}" srcOrd="0" destOrd="0" parTransId="{2AB8DB09-7C9C-48B0-B9DE-F3A99E8E3EA4}" sibTransId="{31EEF5CF-CCAE-473B-9CE5-8081786DC38B}"/>
    <dgm:cxn modelId="{228AA25A-1893-4EBA-AA81-B801B08E04DE}" type="presOf" srcId="{84CCE309-4610-4C47-87F4-FBA8C0B19DB7}" destId="{5209D81A-AFAF-4646-AC70-70C8469D9892}" srcOrd="0" destOrd="0" presId="urn:microsoft.com/office/officeart/2018/2/layout/IconVerticalSolidList"/>
    <dgm:cxn modelId="{21C09098-A1DD-4B2E-B1D6-8321E8BE1C5E}" type="presOf" srcId="{898A5946-29A9-40D6-A51F-FF00588EC115}" destId="{A4635996-0ACD-41E5-8F65-6DFB7CEE836B}" srcOrd="0" destOrd="0" presId="urn:microsoft.com/office/officeart/2018/2/layout/IconVerticalSolidList"/>
    <dgm:cxn modelId="{799C2099-10FB-4440-92A8-04F56013AEDD}" srcId="{898A5946-29A9-40D6-A51F-FF00588EC115}" destId="{7B1483D6-CE27-4576-A9DC-1D78D97136D3}" srcOrd="1" destOrd="0" parTransId="{2304E663-0CA6-4087-96DF-330239B3C79A}" sibTransId="{FCD10CD5-504C-4BCC-8948-053A7109BD48}"/>
    <dgm:cxn modelId="{2479EF4D-D750-4389-964C-F4BD51F6720E}" type="presParOf" srcId="{A4635996-0ACD-41E5-8F65-6DFB7CEE836B}" destId="{00592B5E-C298-4766-876A-A738EAA2C630}" srcOrd="0" destOrd="0" presId="urn:microsoft.com/office/officeart/2018/2/layout/IconVerticalSolidList"/>
    <dgm:cxn modelId="{0E4A9C91-4D2D-48D8-B60D-65AB6FB35820}" type="presParOf" srcId="{00592B5E-C298-4766-876A-A738EAA2C630}" destId="{1ECC3523-9CC4-4EE0-ABDB-F3C9CE7C698F}" srcOrd="0" destOrd="0" presId="urn:microsoft.com/office/officeart/2018/2/layout/IconVerticalSolidList"/>
    <dgm:cxn modelId="{BEC06CF7-2716-4367-970F-6F588F83EB88}" type="presParOf" srcId="{00592B5E-C298-4766-876A-A738EAA2C630}" destId="{77AFEEAD-C026-4DFC-9393-64519D0D4D2D}" srcOrd="1" destOrd="0" presId="urn:microsoft.com/office/officeart/2018/2/layout/IconVerticalSolidList"/>
    <dgm:cxn modelId="{A4445582-644E-493F-90D6-87B6FDDF48FC}" type="presParOf" srcId="{00592B5E-C298-4766-876A-A738EAA2C630}" destId="{1C60FB0A-81D2-481F-BF7D-546D435FA370}" srcOrd="2" destOrd="0" presId="urn:microsoft.com/office/officeart/2018/2/layout/IconVerticalSolidList"/>
    <dgm:cxn modelId="{8B19BB65-1A88-4687-A8C1-F94E1854AAB1}" type="presParOf" srcId="{00592B5E-C298-4766-876A-A738EAA2C630}" destId="{5209D81A-AFAF-4646-AC70-70C8469D9892}" srcOrd="3" destOrd="0" presId="urn:microsoft.com/office/officeart/2018/2/layout/IconVerticalSolidList"/>
    <dgm:cxn modelId="{13B09D56-A930-4569-8EDD-3FAA8AA2268E}" type="presParOf" srcId="{A4635996-0ACD-41E5-8F65-6DFB7CEE836B}" destId="{B4F8AE6D-FFF8-4516-8647-E846A4B47030}" srcOrd="1" destOrd="0" presId="urn:microsoft.com/office/officeart/2018/2/layout/IconVerticalSolidList"/>
    <dgm:cxn modelId="{DDB49F74-9BC8-48B0-9362-E72547B6F35F}" type="presParOf" srcId="{A4635996-0ACD-41E5-8F65-6DFB7CEE836B}" destId="{CAAC7EB0-AE5F-4DE8-8BFC-D8EEA874E7F4}" srcOrd="2" destOrd="0" presId="urn:microsoft.com/office/officeart/2018/2/layout/IconVerticalSolidList"/>
    <dgm:cxn modelId="{51C87F0D-52B2-4CE3-BAB0-255311F6F46B}" type="presParOf" srcId="{CAAC7EB0-AE5F-4DE8-8BFC-D8EEA874E7F4}" destId="{65013CC2-4913-411E-B09C-C040044DA4AC}" srcOrd="0" destOrd="0" presId="urn:microsoft.com/office/officeart/2018/2/layout/IconVerticalSolidList"/>
    <dgm:cxn modelId="{A296D2D9-84F4-43E5-955C-2C10009AF4B1}" type="presParOf" srcId="{CAAC7EB0-AE5F-4DE8-8BFC-D8EEA874E7F4}" destId="{B1343DC9-184B-48FC-BF40-760AE4605C6B}" srcOrd="1" destOrd="0" presId="urn:microsoft.com/office/officeart/2018/2/layout/IconVerticalSolidList"/>
    <dgm:cxn modelId="{7B7A94D0-9800-45C5-B5A2-CFEB3432C118}" type="presParOf" srcId="{CAAC7EB0-AE5F-4DE8-8BFC-D8EEA874E7F4}" destId="{011C3886-3553-4A8A-A109-A7DC7CA907D7}" srcOrd="2" destOrd="0" presId="urn:microsoft.com/office/officeart/2018/2/layout/IconVerticalSolidList"/>
    <dgm:cxn modelId="{17F1366E-CD98-4C12-B574-E8131EDAF23F}" type="presParOf" srcId="{CAAC7EB0-AE5F-4DE8-8BFC-D8EEA874E7F4}" destId="{D802E15F-51F1-48A0-A708-02CBB1C275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D7EB0-34C0-4CEC-850A-3EA97DB0F382}">
      <dsp:nvSpPr>
        <dsp:cNvPr id="0" name=""/>
        <dsp:cNvSpPr/>
      </dsp:nvSpPr>
      <dsp:spPr>
        <a:xfrm rot="5400000">
          <a:off x="-197733" y="199319"/>
          <a:ext cx="1318225" cy="9227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Acquisition</a:t>
          </a:r>
        </a:p>
      </dsp:txBody>
      <dsp:txXfrm rot="-5400000">
        <a:off x="2" y="462964"/>
        <a:ext cx="922757" cy="395468"/>
      </dsp:txXfrm>
    </dsp:sp>
    <dsp:sp modelId="{4E85A9D3-67EA-4666-9903-DC27731D6279}">
      <dsp:nvSpPr>
        <dsp:cNvPr id="0" name=""/>
        <dsp:cNvSpPr/>
      </dsp:nvSpPr>
      <dsp:spPr>
        <a:xfrm rot="5400000">
          <a:off x="5209793" y="-4285449"/>
          <a:ext cx="856846" cy="943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Collect Data Via API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Initial Data Cleaning</a:t>
          </a:r>
        </a:p>
      </dsp:txBody>
      <dsp:txXfrm rot="-5400000">
        <a:off x="922758" y="43414"/>
        <a:ext cx="9389089" cy="773190"/>
      </dsp:txXfrm>
    </dsp:sp>
    <dsp:sp modelId="{D37323D8-AB8A-4DB1-BE07-36DCCD67598F}">
      <dsp:nvSpPr>
        <dsp:cNvPr id="0" name=""/>
        <dsp:cNvSpPr/>
      </dsp:nvSpPr>
      <dsp:spPr>
        <a:xfrm rot="5400000">
          <a:off x="-197733" y="1371593"/>
          <a:ext cx="1318225" cy="9227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Initial EDA</a:t>
          </a:r>
        </a:p>
      </dsp:txBody>
      <dsp:txXfrm rot="-5400000">
        <a:off x="2" y="1635238"/>
        <a:ext cx="922757" cy="395468"/>
      </dsp:txXfrm>
    </dsp:sp>
    <dsp:sp modelId="{3BE4FD6E-4F0D-4CA2-B883-040758C3D848}">
      <dsp:nvSpPr>
        <dsp:cNvPr id="0" name=""/>
        <dsp:cNvSpPr/>
      </dsp:nvSpPr>
      <dsp:spPr>
        <a:xfrm rot="5400000">
          <a:off x="5209793" y="-3113176"/>
          <a:ext cx="856846" cy="943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Explore Data Features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Second Round of Data Cleaning and Processing</a:t>
          </a:r>
        </a:p>
      </dsp:txBody>
      <dsp:txXfrm rot="-5400000">
        <a:off x="922758" y="1215687"/>
        <a:ext cx="9389089" cy="773190"/>
      </dsp:txXfrm>
    </dsp:sp>
    <dsp:sp modelId="{F5F3A2F8-18BB-4203-B41E-3D43237B065C}">
      <dsp:nvSpPr>
        <dsp:cNvPr id="0" name=""/>
        <dsp:cNvSpPr/>
      </dsp:nvSpPr>
      <dsp:spPr>
        <a:xfrm rot="5400000">
          <a:off x="-197733" y="2543866"/>
          <a:ext cx="1318225" cy="9227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Secondary EDA</a:t>
          </a:r>
        </a:p>
      </dsp:txBody>
      <dsp:txXfrm rot="-5400000">
        <a:off x="2" y="2807511"/>
        <a:ext cx="922757" cy="395468"/>
      </dsp:txXfrm>
    </dsp:sp>
    <dsp:sp modelId="{2A5A05ED-64F5-4537-A0FC-A80BCF5EA9AA}">
      <dsp:nvSpPr>
        <dsp:cNvPr id="0" name=""/>
        <dsp:cNvSpPr/>
      </dsp:nvSpPr>
      <dsp:spPr>
        <a:xfrm rot="5400000">
          <a:off x="5209793" y="-1940902"/>
          <a:ext cx="856846" cy="943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Text Analysis (Keyword Extraction, Topic Modeling)</a:t>
          </a:r>
        </a:p>
      </dsp:txBody>
      <dsp:txXfrm rot="-5400000">
        <a:off x="922758" y="2387961"/>
        <a:ext cx="9389089" cy="773190"/>
      </dsp:txXfrm>
    </dsp:sp>
    <dsp:sp modelId="{876618EC-38BE-4D01-A42F-B34BC9B8CD2B}">
      <dsp:nvSpPr>
        <dsp:cNvPr id="0" name=""/>
        <dsp:cNvSpPr/>
      </dsp:nvSpPr>
      <dsp:spPr>
        <a:xfrm rot="5400000">
          <a:off x="-197733" y="3716139"/>
          <a:ext cx="1318225" cy="9227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Feature Selection and Modeling</a:t>
          </a:r>
        </a:p>
      </dsp:txBody>
      <dsp:txXfrm rot="-5400000">
        <a:off x="2" y="3979784"/>
        <a:ext cx="922757" cy="395468"/>
      </dsp:txXfrm>
    </dsp:sp>
    <dsp:sp modelId="{D8D50EC5-470B-4507-9D8D-EEFB0B7AB825}">
      <dsp:nvSpPr>
        <dsp:cNvPr id="0" name=""/>
        <dsp:cNvSpPr/>
      </dsp:nvSpPr>
      <dsp:spPr>
        <a:xfrm rot="5400000">
          <a:off x="5209793" y="-768629"/>
          <a:ext cx="856846" cy="943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Text Clustering (</a:t>
          </a:r>
          <a:r>
            <a:rPr lang="en-US" sz="1600" kern="1200" dirty="0" err="1"/>
            <a:t>Kmeans</a:t>
          </a:r>
          <a:r>
            <a:rPr lang="en-US" sz="1600" kern="1200" dirty="0"/>
            <a:t>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Cluster Analysis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Topic Modeling and descriptive statistics</a:t>
          </a:r>
        </a:p>
      </dsp:txBody>
      <dsp:txXfrm rot="-5400000">
        <a:off x="922758" y="3560234"/>
        <a:ext cx="9389089" cy="7731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C3523-9CC4-4EE0-ABDB-F3C9CE7C698F}">
      <dsp:nvSpPr>
        <dsp:cNvPr id="0" name=""/>
        <dsp:cNvSpPr/>
      </dsp:nvSpPr>
      <dsp:spPr>
        <a:xfrm>
          <a:off x="0" y="739039"/>
          <a:ext cx="10571747" cy="13643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FEEAD-C026-4DFC-9393-64519D0D4D2D}">
      <dsp:nvSpPr>
        <dsp:cNvPr id="0" name=""/>
        <dsp:cNvSpPr/>
      </dsp:nvSpPr>
      <dsp:spPr>
        <a:xfrm>
          <a:off x="412725" y="1046025"/>
          <a:ext cx="750409" cy="7504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9D81A-AFAF-4646-AC70-70C8469D9892}">
      <dsp:nvSpPr>
        <dsp:cNvPr id="0" name=""/>
        <dsp:cNvSpPr/>
      </dsp:nvSpPr>
      <dsp:spPr>
        <a:xfrm>
          <a:off x="1575860" y="739039"/>
          <a:ext cx="8995886" cy="1364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397" tIns="144397" rIns="144397" bIns="1443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What game characteristics are predictive of a high game rating?</a:t>
          </a:r>
        </a:p>
      </dsp:txBody>
      <dsp:txXfrm>
        <a:off x="1575860" y="739039"/>
        <a:ext cx="8995886" cy="1364381"/>
      </dsp:txXfrm>
    </dsp:sp>
    <dsp:sp modelId="{65013CC2-4913-411E-B09C-C040044DA4AC}">
      <dsp:nvSpPr>
        <dsp:cNvPr id="0" name=""/>
        <dsp:cNvSpPr/>
      </dsp:nvSpPr>
      <dsp:spPr>
        <a:xfrm>
          <a:off x="0" y="2444516"/>
          <a:ext cx="10571747" cy="13643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43DC9-184B-48FC-BF40-760AE4605C6B}">
      <dsp:nvSpPr>
        <dsp:cNvPr id="0" name=""/>
        <dsp:cNvSpPr/>
      </dsp:nvSpPr>
      <dsp:spPr>
        <a:xfrm>
          <a:off x="412725" y="2751501"/>
          <a:ext cx="750409" cy="7504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2E15F-51F1-48A0-A708-02CBB1C275E3}">
      <dsp:nvSpPr>
        <dsp:cNvPr id="0" name=""/>
        <dsp:cNvSpPr/>
      </dsp:nvSpPr>
      <dsp:spPr>
        <a:xfrm>
          <a:off x="1575860" y="2444516"/>
          <a:ext cx="8995886" cy="1364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397" tIns="144397" rIns="144397" bIns="1443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Have these characteristics changed as a result of the </a:t>
          </a:r>
          <a:r>
            <a:rPr lang="en-US" sz="2200" kern="1200"/>
            <a:t>covid pandemic?</a:t>
          </a:r>
        </a:p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Hypothesis</a:t>
          </a:r>
          <a:r>
            <a:rPr lang="en-US" sz="2200" kern="1200"/>
            <a:t>: Multiplayer games increased in popularity</a:t>
          </a:r>
          <a:endParaRPr lang="en-US" sz="2200" kern="1200" dirty="0"/>
        </a:p>
      </dsp:txBody>
      <dsp:txXfrm>
        <a:off x="1575860" y="2444516"/>
        <a:ext cx="8995886" cy="1364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38E5B-7A52-422F-B9FD-F4E0819FC708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3DFC1-7435-40DA-97B4-3E6E95B8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97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2684822.2685324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baeldung.com/cs/topic-modeling-coherence-score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3DFC1-7435-40DA-97B4-3E6E95B843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14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3DFC1-7435-40DA-97B4-3E6E95B843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40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3DFC1-7435-40DA-97B4-3E6E95B843F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36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3DFC1-7435-40DA-97B4-3E6E95B843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05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3DFC1-7435-40DA-97B4-3E6E95B843F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12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4D5156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3DFC1-7435-40DA-97B4-3E6E95B843F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29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LDA is a generative probabilistic model that groups words into topics using Dirichlet distributions. NMF topic modeling, on the other hand, is a statistical model for reducing dimensionality of the input text into specific topics.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3DFC1-7435-40DA-97B4-3E6E95B843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96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Using </a:t>
            </a:r>
            <a:r>
              <a:rPr lang="en-US" sz="28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c_v</a:t>
            </a:r>
            <a:r>
              <a:rPr lang="en-US" sz="2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 over other metrics like </a:t>
            </a:r>
            <a:r>
              <a:rPr lang="en-US" sz="28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u_mass</a:t>
            </a:r>
            <a:r>
              <a:rPr lang="en-US" sz="2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 to calculate coherence because </a:t>
            </a:r>
            <a:r>
              <a:rPr lang="en-US" sz="28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c_v</a:t>
            </a:r>
            <a:r>
              <a:rPr lang="en-US" sz="2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produced better results in testing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US" sz="2800" b="0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Röder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M., Both, A., &amp;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Hinneburg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A. (2015). Exploring the Space of Topic Coherence Measures.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Proceedings of the Eighth ACM International Conference on Web Search and Data Mining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399–408. </a:t>
            </a:r>
            <a:r>
              <a:rPr lang="en-US" sz="18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https://doi.org/10.1145/2684822.2685324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Zvornicanin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E. (2021).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Coherence Score is Good or Bad in Topic Modeling? |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Baeldung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Computer Science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https://www.baeldung.com/cs/topic-modeling-coherence-score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(https://github.com/dice-group/Palmetto/issues/12)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3DFC1-7435-40DA-97B4-3E6E95B843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53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We are using </a:t>
            </a:r>
            <a:r>
              <a:rPr lang="en-US" sz="28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u_mass</a:t>
            </a:r>
            <a:r>
              <a:rPr lang="en-US" sz="2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 over </a:t>
            </a:r>
            <a:r>
              <a:rPr lang="en-US" sz="28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c_v</a:t>
            </a:r>
            <a:r>
              <a:rPr lang="en-US" sz="2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 to calculate coherence because </a:t>
            </a:r>
            <a:r>
              <a:rPr lang="en-US" sz="28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u_mass</a:t>
            </a:r>
            <a:r>
              <a:rPr lang="en-US" sz="2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 measures relationships with preceding and subsequent words and tends to perform better when compared with other coherence metrics (https://github.com/dice-group/Palmetto/issues/12)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3DFC1-7435-40DA-97B4-3E6E95B843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22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We are using </a:t>
            </a:r>
            <a:r>
              <a:rPr lang="en-US" sz="28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u_mass</a:t>
            </a:r>
            <a:r>
              <a:rPr lang="en-US" sz="2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 over </a:t>
            </a:r>
            <a:r>
              <a:rPr lang="en-US" sz="28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c_v</a:t>
            </a:r>
            <a:r>
              <a:rPr lang="en-US" sz="2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 to calculate coherence because </a:t>
            </a:r>
            <a:r>
              <a:rPr lang="en-US" sz="28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u_mass</a:t>
            </a:r>
            <a:r>
              <a:rPr lang="en-US" sz="2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 measures relationships with preceding and subsequent words and tends to perform better when compared with other coherence metrics (https://github.com/dice-group/Palmetto/issues/12)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3DFC1-7435-40DA-97B4-3E6E95B843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26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We are using </a:t>
            </a:r>
            <a:r>
              <a:rPr lang="en-US" sz="28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u_mass</a:t>
            </a:r>
            <a:r>
              <a:rPr lang="en-US" sz="2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 over </a:t>
            </a:r>
            <a:r>
              <a:rPr lang="en-US" sz="28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c_v</a:t>
            </a:r>
            <a:r>
              <a:rPr lang="en-US" sz="2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 to calculate coherence because </a:t>
            </a:r>
            <a:r>
              <a:rPr lang="en-US" sz="28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u_mass</a:t>
            </a:r>
            <a:r>
              <a:rPr lang="en-US" sz="2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 measures relationships with preceding and subsequent words and tends to perform better when compared with other coherence metrics (https://github.com/dice-group/Palmetto/issues/12)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3DFC1-7435-40DA-97B4-3E6E95B843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16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We are using </a:t>
            </a:r>
            <a:r>
              <a:rPr lang="en-US" sz="28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u_mass</a:t>
            </a:r>
            <a:r>
              <a:rPr lang="en-US" sz="2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 over </a:t>
            </a:r>
            <a:r>
              <a:rPr lang="en-US" sz="28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c_v</a:t>
            </a:r>
            <a:r>
              <a:rPr lang="en-US" sz="2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 to calculate coherence because </a:t>
            </a:r>
            <a:r>
              <a:rPr lang="en-US" sz="28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u_mass</a:t>
            </a:r>
            <a:r>
              <a:rPr lang="en-US" sz="28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 measures relationships with preceding and subsequent words and tends to perform better when compared with other coherence metrics (https://github.com/dice-group/Palmetto/issues/12)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3DFC1-7435-40DA-97B4-3E6E95B843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69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4D5156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3DFC1-7435-40DA-97B4-3E6E95B843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57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4D5156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3DFC1-7435-40DA-97B4-3E6E95B843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26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jessica.conroy/viz/CapstoneProjectAnalysis_16507336527960/Story1?publish=ye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partner.steamgames.com/doc/webapi/ISteamApps" TargetMode="External"/><Relationship Id="rId13" Type="http://schemas.openxmlformats.org/officeDocument/2006/relationships/hyperlink" Target="https://doi.org/10.1038/4456" TargetMode="External"/><Relationship Id="rId3" Type="http://schemas.openxmlformats.org/officeDocument/2006/relationships/hyperlink" Target="https://games.withgoogle.com/reports/insightsreport/" TargetMode="External"/><Relationship Id="rId7" Type="http://schemas.openxmlformats.org/officeDocument/2006/relationships/hyperlink" Target="https://colab.research.google.com/github/explosion/spacy-notebooks/blob/master/notebooks/conference_notebooks/pydays/topic_modelling.ipynb" TargetMode="External"/><Relationship Id="rId12" Type="http://schemas.openxmlformats.org/officeDocument/2006/relationships/hyperlink" Target="https://arxiv.org/abs/2105.13440v2" TargetMode="External"/><Relationship Id="rId17" Type="http://schemas.openxmlformats.org/officeDocument/2006/relationships/hyperlink" Target="https://www.baeldung.com/cs/topic-modeling-coherence-score" TargetMode="External"/><Relationship Id="rId2" Type="http://schemas.openxmlformats.org/officeDocument/2006/relationships/hyperlink" Target="https://games.withgoogle.com/reports/" TargetMode="External"/><Relationship Id="rId16" Type="http://schemas.openxmlformats.org/officeDocument/2006/relationships/hyperlink" Target="https://doi.org/10.1145/2684822.268532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keyword-extraction-process-in-python-with-natural-language-processing-nlp-d769a9069d5c" TargetMode="External"/><Relationship Id="rId11" Type="http://schemas.openxmlformats.org/officeDocument/2006/relationships/hyperlink" Target="https://github.com/ydataai/pandas-profiling" TargetMode="External"/><Relationship Id="rId5" Type="http://schemas.openxmlformats.org/officeDocument/2006/relationships/hyperlink" Target="https://www.statista.com/statistics/292056/video-game-market-value-worldwide/" TargetMode="External"/><Relationship Id="rId15" Type="http://schemas.openxmlformats.org/officeDocument/2006/relationships/hyperlink" Target="https://doi.org/10.1155/2021/8192320" TargetMode="External"/><Relationship Id="rId10" Type="http://schemas.openxmlformats.org/officeDocument/2006/relationships/hyperlink" Target="https://steamdb.info/stats/releases/" TargetMode="External"/><Relationship Id="rId4" Type="http://schemas.openxmlformats.org/officeDocument/2006/relationships/hyperlink" Target="https://www.statista.com/statistics/552623/number-games-released-steam/" TargetMode="External"/><Relationship Id="rId9" Type="http://schemas.openxmlformats.org/officeDocument/2006/relationships/hyperlink" Target="https://steamspy.com/api.php" TargetMode="External"/><Relationship Id="rId14" Type="http://schemas.openxmlformats.org/officeDocument/2006/relationships/hyperlink" Target="https://doi.org/10.1109/MIPR.2018.0004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eon Colored Gadget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207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/>
              <a:t>Finding the Cheat Codes for Game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/>
              <a:t>Jessica Conroy</a:t>
            </a:r>
          </a:p>
          <a:p>
            <a:pPr>
              <a:lnSpc>
                <a:spcPct val="100000"/>
              </a:lnSpc>
            </a:pPr>
            <a:r>
              <a:rPr lang="en-US" sz="1400"/>
              <a:t>JConroy1@Umbc.edu</a:t>
            </a:r>
          </a:p>
          <a:p>
            <a:pPr>
              <a:lnSpc>
                <a:spcPct val="100000"/>
              </a:lnSpc>
            </a:pPr>
            <a:r>
              <a:rPr lang="en-US" sz="1400"/>
              <a:t>Data 606 Capstone in Data Science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6BB59-9DC9-4667-BE91-7CEFD311F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390" y="641685"/>
            <a:ext cx="338263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Topic Modeling – Top 5 NMF Topics for Descriptions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1C29581-6730-44E4-808E-9D157E09D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324651"/>
              </p:ext>
            </p:extLst>
          </p:nvPr>
        </p:nvGraphicFramePr>
        <p:xfrm>
          <a:off x="3655359" y="441960"/>
          <a:ext cx="8316062" cy="5974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796325">
                  <a:extLst>
                    <a:ext uri="{9D8B030D-6E8A-4147-A177-3AD203B41FA5}">
                      <a16:colId xmlns:a16="http://schemas.microsoft.com/office/drawing/2014/main" val="470607079"/>
                    </a:ext>
                  </a:extLst>
                </a:gridCol>
                <a:gridCol w="2646817">
                  <a:extLst>
                    <a:ext uri="{9D8B030D-6E8A-4147-A177-3AD203B41FA5}">
                      <a16:colId xmlns:a16="http://schemas.microsoft.com/office/drawing/2014/main" val="2247531072"/>
                    </a:ext>
                  </a:extLst>
                </a:gridCol>
                <a:gridCol w="2436460">
                  <a:extLst>
                    <a:ext uri="{9D8B030D-6E8A-4147-A177-3AD203B41FA5}">
                      <a16:colId xmlns:a16="http://schemas.microsoft.com/office/drawing/2014/main" val="2408465257"/>
                    </a:ext>
                  </a:extLst>
                </a:gridCol>
                <a:gridCol w="2436460">
                  <a:extLst>
                    <a:ext uri="{9D8B030D-6E8A-4147-A177-3AD203B41FA5}">
                      <a16:colId xmlns:a16="http://schemas.microsoft.com/office/drawing/2014/main" val="1871955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Full Corpus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 COVID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During COVID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5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fight, time, </a:t>
                      </a:r>
                      <a:r>
                        <a:rPr lang="en-US" sz="1600" dirty="0" err="1"/>
                        <a:t>enemi</a:t>
                      </a:r>
                      <a:r>
                        <a:rPr lang="en-US" sz="1600" dirty="0"/>
                        <a:t>, weapon, differ, level, </a:t>
                      </a:r>
                      <a:r>
                        <a:rPr lang="en-US" sz="1600" dirty="0" err="1"/>
                        <a:t>plai</a:t>
                      </a:r>
                      <a:r>
                        <a:rPr lang="en-US" sz="1600" dirty="0"/>
                        <a:t>, mode, player,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fight, skill, time, control, </a:t>
                      </a:r>
                      <a:r>
                        <a:rPr lang="en-US" sz="1600" dirty="0" err="1"/>
                        <a:t>enemi</a:t>
                      </a:r>
                      <a:r>
                        <a:rPr lang="en-US" sz="1600" dirty="0"/>
                        <a:t>, differ, mode, player, </a:t>
                      </a:r>
                      <a:r>
                        <a:rPr lang="en-US" sz="1600" dirty="0" err="1"/>
                        <a:t>plai</a:t>
                      </a:r>
                      <a:r>
                        <a:rPr lang="en-US" sz="1600" dirty="0"/>
                        <a:t>,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shoot, </a:t>
                      </a:r>
                      <a:r>
                        <a:rPr lang="en-US" sz="1600" dirty="0" err="1"/>
                        <a:t>baseor</a:t>
                      </a:r>
                      <a:r>
                        <a:rPr lang="en-US" sz="1600" dirty="0"/>
                        <a:t>, break, line, </a:t>
                      </a:r>
                      <a:r>
                        <a:rPr lang="en-US" sz="1600" dirty="0" err="1"/>
                        <a:t>gamein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aboutquottig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tanksthrough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topdown</a:t>
                      </a:r>
                      <a:r>
                        <a:rPr lang="en-US" sz="1600" dirty="0"/>
                        <a:t>, tank, </a:t>
                      </a:r>
                      <a:r>
                        <a:rPr lang="en-US" sz="1600" dirty="0" err="1"/>
                        <a:t>enemi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48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line, break, shoot, </a:t>
                      </a:r>
                      <a:r>
                        <a:rPr lang="en-US" sz="1600" dirty="0" err="1"/>
                        <a:t>baseor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gamein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aboutquottig</a:t>
                      </a:r>
                      <a:r>
                        <a:rPr lang="en-US" sz="1600" dirty="0"/>
                        <a:t>, tank, </a:t>
                      </a:r>
                      <a:r>
                        <a:rPr lang="en-US" sz="1600" dirty="0" err="1"/>
                        <a:t>tanksthrough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topdown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enemi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price, note, discount, late, </a:t>
                      </a:r>
                      <a:r>
                        <a:rPr lang="en-US" sz="1600" dirty="0" err="1"/>
                        <a:t>costum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instal</a:t>
                      </a:r>
                      <a:r>
                        <a:rPr lang="en-US" sz="1600" dirty="0"/>
                        <a:t>, twice, care, </a:t>
                      </a:r>
                      <a:r>
                        <a:rPr lang="en-US" sz="1600" dirty="0" err="1"/>
                        <a:t>purchas</a:t>
                      </a:r>
                      <a:r>
                        <a:rPr lang="en-US" sz="1600" dirty="0"/>
                        <a:t>,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experi</a:t>
                      </a:r>
                      <a:r>
                        <a:rPr lang="en-US" sz="1600" dirty="0"/>
                        <a:t>, friend, </a:t>
                      </a:r>
                      <a:r>
                        <a:rPr lang="en-US" sz="1600" dirty="0" err="1"/>
                        <a:t>stori</a:t>
                      </a:r>
                      <a:r>
                        <a:rPr lang="en-US" sz="1600" dirty="0"/>
                        <a:t>, mode, differ, world, time, player, </a:t>
                      </a:r>
                      <a:r>
                        <a:rPr lang="en-US" sz="1600" dirty="0" err="1"/>
                        <a:t>plai</a:t>
                      </a:r>
                      <a:r>
                        <a:rPr lang="en-US" sz="1600" dirty="0"/>
                        <a:t>,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84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amp, </a:t>
                      </a:r>
                      <a:r>
                        <a:rPr lang="en-US" sz="1600" dirty="0" err="1"/>
                        <a:t>plai</a:t>
                      </a:r>
                      <a:r>
                        <a:rPr lang="en-US" sz="1600" dirty="0"/>
                        <a:t>, new, </a:t>
                      </a:r>
                      <a:r>
                        <a:rPr lang="en-US" sz="1600" dirty="0" err="1"/>
                        <a:t>includ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authent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electr</a:t>
                      </a:r>
                      <a:r>
                        <a:rPr lang="en-US" sz="1600" dirty="0"/>
                        <a:t>, song, tone, bass, guitar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youquot</a:t>
                      </a:r>
                      <a:r>
                        <a:rPr lang="en-US" sz="1600" dirty="0"/>
                        <a:t>, new, </a:t>
                      </a:r>
                      <a:r>
                        <a:rPr lang="en-US" sz="1600" dirty="0" err="1"/>
                        <a:t>plai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includ</a:t>
                      </a:r>
                      <a:r>
                        <a:rPr lang="en-US" sz="1600" dirty="0"/>
                        <a:t>, song, </a:t>
                      </a:r>
                      <a:r>
                        <a:rPr lang="en-US" sz="1600" dirty="0" err="1"/>
                        <a:t>electr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authent</a:t>
                      </a:r>
                      <a:r>
                        <a:rPr lang="en-US" sz="1600" dirty="0"/>
                        <a:t>, bass, guitar, 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win, game, combat, </a:t>
                      </a:r>
                      <a:r>
                        <a:rPr lang="en-US" sz="1600" dirty="0" err="1"/>
                        <a:t>aboutthi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larg</a:t>
                      </a:r>
                      <a:r>
                        <a:rPr lang="en-US" sz="1600" dirty="0"/>
                        <a:t>, number, fighter, player, </a:t>
                      </a:r>
                      <a:r>
                        <a:rPr lang="en-US" sz="1600" dirty="0" err="1"/>
                        <a:t>enemi</a:t>
                      </a:r>
                      <a:r>
                        <a:rPr lang="en-US" sz="1600" dirty="0"/>
                        <a:t>, shoot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250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updat</a:t>
                      </a:r>
                      <a:r>
                        <a:rPr lang="en-US" sz="1600" dirty="0"/>
                        <a:t>, discount, late, twice, note, </a:t>
                      </a:r>
                      <a:r>
                        <a:rPr lang="en-US" sz="1600" dirty="0" err="1"/>
                        <a:t>instal</a:t>
                      </a:r>
                      <a:r>
                        <a:rPr lang="en-US" sz="1600" dirty="0"/>
                        <a:t>, care, </a:t>
                      </a:r>
                      <a:r>
                        <a:rPr lang="en-US" sz="1600" dirty="0" err="1"/>
                        <a:t>costum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purchas</a:t>
                      </a:r>
                      <a:r>
                        <a:rPr lang="en-US" sz="1600" dirty="0"/>
                        <a:t>,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relax, </a:t>
                      </a:r>
                      <a:r>
                        <a:rPr lang="en-US" sz="1600" dirty="0" err="1"/>
                        <a:t>complet</a:t>
                      </a:r>
                      <a:r>
                        <a:rPr lang="en-US" sz="1600" dirty="0"/>
                        <a:t>, level, </a:t>
                      </a:r>
                      <a:r>
                        <a:rPr lang="en-US" sz="1600" dirty="0" err="1"/>
                        <a:t>difficulti</a:t>
                      </a:r>
                      <a:r>
                        <a:rPr lang="en-US" sz="1600" dirty="0"/>
                        <a:t>, contain, </a:t>
                      </a:r>
                      <a:r>
                        <a:rPr lang="en-US" sz="1600" dirty="0" err="1"/>
                        <a:t>piec</a:t>
                      </a:r>
                      <a:r>
                        <a:rPr lang="en-US" sz="1600" dirty="0"/>
                        <a:t>, game, jigsaw, </a:t>
                      </a:r>
                      <a:r>
                        <a:rPr lang="en-US" sz="1600" dirty="0" err="1"/>
                        <a:t>solv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puzzl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dlc</a:t>
                      </a:r>
                      <a:r>
                        <a:rPr lang="en-US" sz="1600" dirty="0"/>
                        <a:t>, defeat, classic, base, contain, guard, reopen, </a:t>
                      </a:r>
                      <a:r>
                        <a:rPr lang="en-US" sz="1600" dirty="0" err="1"/>
                        <a:t>indring</a:t>
                      </a:r>
                      <a:r>
                        <a:rPr lang="en-US" sz="1600" dirty="0"/>
                        <a:t>, feature, tank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98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logic, relax, </a:t>
                      </a:r>
                      <a:r>
                        <a:rPr lang="en-US" sz="1600" dirty="0" err="1"/>
                        <a:t>piec</a:t>
                      </a:r>
                      <a:r>
                        <a:rPr lang="en-US" sz="1600" dirty="0"/>
                        <a:t>, jigsaw, </a:t>
                      </a:r>
                      <a:r>
                        <a:rPr lang="en-US" sz="1600" dirty="0" err="1"/>
                        <a:t>challeng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difficulti</a:t>
                      </a:r>
                      <a:r>
                        <a:rPr lang="en-US" sz="1600" dirty="0"/>
                        <a:t>, game, </a:t>
                      </a:r>
                      <a:r>
                        <a:rPr lang="en-US" sz="1600" dirty="0" err="1"/>
                        <a:t>solv</a:t>
                      </a:r>
                      <a:r>
                        <a:rPr lang="en-US" sz="1600" dirty="0"/>
                        <a:t>, level, </a:t>
                      </a:r>
                      <a:r>
                        <a:rPr lang="en-US" sz="1600" dirty="0" err="1"/>
                        <a:t>puzzl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island, life, secret, new, charact, </a:t>
                      </a:r>
                      <a:r>
                        <a:rPr lang="en-US" sz="1600" dirty="0" err="1"/>
                        <a:t>explor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mysteri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stori</a:t>
                      </a:r>
                      <a:r>
                        <a:rPr lang="en-US" sz="1600" dirty="0"/>
                        <a:t>, world, </a:t>
                      </a:r>
                      <a:r>
                        <a:rPr lang="en-US" sz="1600" dirty="0" err="1"/>
                        <a:t>adventur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necessari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updat</a:t>
                      </a:r>
                      <a:r>
                        <a:rPr lang="en-US" sz="1600" dirty="0"/>
                        <a:t>, set, </a:t>
                      </a:r>
                      <a:r>
                        <a:rPr lang="en-US" sz="1600" dirty="0" err="1"/>
                        <a:t>purchas</a:t>
                      </a:r>
                      <a:r>
                        <a:rPr lang="en-US" sz="1600" dirty="0"/>
                        <a:t>, sell, </a:t>
                      </a:r>
                      <a:r>
                        <a:rPr lang="en-US" sz="1600" dirty="0" err="1"/>
                        <a:t>separ</a:t>
                      </a:r>
                      <a:r>
                        <a:rPr lang="en-US" sz="1600" dirty="0"/>
                        <a:t>, product, version, content, 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975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897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6BB59-9DC9-4667-BE91-7CEFD311F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5343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Similarity Analysis</a:t>
            </a:r>
            <a:br>
              <a:rPr lang="en-US" sz="4200" dirty="0"/>
            </a:br>
            <a:br>
              <a:rPr lang="en-US" sz="4200" dirty="0"/>
            </a:br>
            <a:r>
              <a:rPr lang="en-US" sz="1800" dirty="0"/>
              <a:t>Cosine Similarity was used to calculate the differences between document vectors</a:t>
            </a:r>
            <a:br>
              <a:rPr lang="en-US" sz="1800" dirty="0"/>
            </a:br>
            <a:r>
              <a:rPr lang="en-US" sz="1800" dirty="0"/>
              <a:t>- Length of corpus is likely a confounding factor for this similarity.</a:t>
            </a:r>
            <a:br>
              <a:rPr lang="en-US" sz="1800" dirty="0"/>
            </a:br>
            <a:r>
              <a:rPr lang="en-US" sz="1800" dirty="0"/>
              <a:t>Cosine Similarity between pre-COVID and during COVID corpora:</a:t>
            </a:r>
            <a:br>
              <a:rPr lang="en-US" sz="1800" dirty="0"/>
            </a:br>
            <a:r>
              <a:rPr lang="en-US" sz="1800" b="1" dirty="0">
                <a:latin typeface="+mn-lt"/>
              </a:rPr>
              <a:t>Description: 0.9938202</a:t>
            </a:r>
            <a:br>
              <a:rPr lang="en-US" sz="1800" b="1" dirty="0">
                <a:latin typeface="+mn-lt"/>
              </a:rPr>
            </a:br>
            <a:r>
              <a:rPr lang="en-US" sz="1800" b="1" dirty="0">
                <a:latin typeface="+mn-lt"/>
              </a:rPr>
              <a:t>Reviews: 0.931086</a:t>
            </a:r>
            <a:br>
              <a:rPr lang="en-US" sz="1800" b="1" dirty="0">
                <a:latin typeface="+mn-lt"/>
              </a:rPr>
            </a:br>
            <a:r>
              <a:rPr lang="en-US" sz="1800" b="1" dirty="0">
                <a:latin typeface="+mn-lt"/>
              </a:rPr>
              <a:t>Tags: 0.884515</a:t>
            </a:r>
            <a:endParaRPr lang="en-US" sz="4200" b="1" dirty="0"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72F2680-EAB5-42D4-A3D1-00BB6BFFD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35" y="835383"/>
            <a:ext cx="5943600" cy="5343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8788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6BB59-9DC9-4667-BE91-7CEFD311F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600" dirty="0"/>
              <a:t>Similarity Analysis</a:t>
            </a:r>
            <a:br>
              <a:rPr lang="en-US" sz="2600" dirty="0"/>
            </a:br>
            <a:r>
              <a:rPr lang="en-US" sz="2600" dirty="0"/>
              <a:t>Conclusions:</a:t>
            </a: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r>
              <a:rPr lang="en-US" sz="2000" dirty="0"/>
              <a:t>Games released before COVID and during COVID are sufficiently similar for clustering analysis. </a:t>
            </a:r>
            <a:endParaRPr lang="en-US" sz="26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0E400-322F-4320-B190-1C74940A1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315" y="686532"/>
            <a:ext cx="6197668" cy="54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94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6BB59-9DC9-4667-BE91-7CEFD311F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3153952" cy="132976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Clustering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E228F-FAB2-4534-AC65-2EED32061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450353"/>
            <a:ext cx="3153952" cy="3340847"/>
          </a:xfrm>
        </p:spPr>
        <p:txBody>
          <a:bodyPr>
            <a:normAutofit lnSpcReduction="10000"/>
          </a:bodyPr>
          <a:lstStyle/>
          <a:p>
            <a:pPr marL="36900" indent="0">
              <a:lnSpc>
                <a:spcPct val="100000"/>
              </a:lnSpc>
              <a:buNone/>
            </a:pPr>
            <a:r>
              <a:rPr lang="en-US" sz="1800" dirty="0"/>
              <a:t>Methods: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Vectorized description text using BERT Sentence encoder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Identified number of clusters using the Elbow Method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To perform the clustering using </a:t>
            </a:r>
            <a:r>
              <a:rPr lang="en-US" sz="1800" dirty="0" err="1"/>
              <a:t>Kmeans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Number of Clusters: 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F6CED-6CDA-416D-A9C3-386F0E855A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36007" y="1151996"/>
            <a:ext cx="6590081" cy="4413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5B4AE-99B7-4DB3-AD54-936DE997C3C2}"/>
              </a:ext>
            </a:extLst>
          </p:cNvPr>
          <p:cNvSpPr txBox="1"/>
          <p:nvPr/>
        </p:nvSpPr>
        <p:spPr>
          <a:xfrm>
            <a:off x="613380" y="6065702"/>
            <a:ext cx="10664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The elbow method runs the </a:t>
            </a:r>
            <a:r>
              <a:rPr lang="en-US" sz="1800" dirty="0" err="1"/>
              <a:t>kmeans</a:t>
            </a:r>
            <a:r>
              <a:rPr lang="en-US" sz="1800" dirty="0"/>
              <a:t> clustering on a range of K values and takes the average score for all clusters.  The distortion is the sum of squared distances from each point to it’s assigned center. </a:t>
            </a:r>
          </a:p>
        </p:txBody>
      </p:sp>
    </p:spTree>
    <p:extLst>
      <p:ext uri="{BB962C8B-B14F-4D97-AF65-F5344CB8AC3E}">
        <p14:creationId xmlns:p14="http://schemas.microsoft.com/office/powerpoint/2010/main" val="1480593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6BB59-9DC9-4667-BE91-7CEFD311F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 dirty="0"/>
              <a:t>Cluster 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E228F-FAB2-4534-AC65-2EED32061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844842"/>
            <a:ext cx="3358084" cy="3946357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endParaRPr lang="en-US" sz="1800" dirty="0"/>
          </a:p>
          <a:p>
            <a:r>
              <a:rPr lang="en-US" sz="1800" dirty="0"/>
              <a:t>32 Clusters</a:t>
            </a:r>
          </a:p>
          <a:p>
            <a:r>
              <a:rPr lang="en-US" sz="1800" dirty="0"/>
              <a:t>Topic Modeling using LDA</a:t>
            </a:r>
          </a:p>
          <a:p>
            <a:r>
              <a:rPr lang="en-US" sz="1800" dirty="0"/>
              <a:t>Descriptive statistics</a:t>
            </a:r>
          </a:p>
          <a:p>
            <a:endParaRPr lang="en-US" sz="1800" dirty="0"/>
          </a:p>
          <a:p>
            <a:r>
              <a:rPr lang="en-US" sz="1800" dirty="0"/>
              <a:t>Target Metrics</a:t>
            </a:r>
          </a:p>
          <a:p>
            <a:pPr lvl="1"/>
            <a:r>
              <a:rPr lang="en-US" sz="1600" dirty="0"/>
              <a:t>Owner counts</a:t>
            </a:r>
          </a:p>
          <a:p>
            <a:pPr lvl="1"/>
            <a:r>
              <a:rPr lang="en-US" sz="1600" dirty="0"/>
              <a:t>Review Score</a:t>
            </a:r>
          </a:p>
          <a:p>
            <a:pPr lvl="1"/>
            <a:r>
              <a:rPr lang="en-US" sz="1600" dirty="0"/>
              <a:t>Review Ratios (number of Positive reviews/ Negative reviews)</a:t>
            </a:r>
          </a:p>
          <a:p>
            <a:endParaRPr lang="en-US" sz="1800" dirty="0"/>
          </a:p>
        </p:txBody>
      </p:sp>
      <p:pic>
        <p:nvPicPr>
          <p:cNvPr id="2050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D45C3252-0B0B-4463-85CA-1A0E36DC7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5348" y="713306"/>
            <a:ext cx="6633184" cy="500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773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624262-B9FA-47ED-8273-6AEF035D2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35000"/>
          </a:blip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069F3-7DCE-48B3-AB59-4B8F35D2E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Top 5 Clusters by Ownership</a:t>
            </a:r>
          </a:p>
        </p:txBody>
      </p:sp>
    </p:spTree>
    <p:extLst>
      <p:ext uri="{BB962C8B-B14F-4D97-AF65-F5344CB8AC3E}">
        <p14:creationId xmlns:p14="http://schemas.microsoft.com/office/powerpoint/2010/main" val="763065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069F3-7DCE-48B3-AB59-4B8F35D2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Top 5 Clusters by Ownership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211F4-B37E-4238-A562-E42E43DC5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Topics: </a:t>
            </a:r>
          </a:p>
          <a:p>
            <a:pPr lvl="1"/>
            <a:r>
              <a:rPr lang="en-US" dirty="0"/>
              <a:t>Game Descriptions: Adventure survival games with characteristics like mystery horror, zombies, </a:t>
            </a:r>
            <a:r>
              <a:rPr lang="en-US" dirty="0" err="1"/>
              <a:t>demons,etc</a:t>
            </a:r>
            <a:r>
              <a:rPr lang="en-US" dirty="0"/>
              <a:t>. Emphasis on challenging games, story telling, and world building</a:t>
            </a:r>
          </a:p>
          <a:p>
            <a:pPr lvl="1"/>
            <a:r>
              <a:rPr lang="en-US" dirty="0"/>
              <a:t>Reviews: Descriptions like fun, puzzle/problem solving, and story</a:t>
            </a:r>
          </a:p>
          <a:p>
            <a:pPr lvl="1"/>
            <a:r>
              <a:rPr lang="en-US" dirty="0"/>
              <a:t>Tags: Diverse range of tags including difficulty, horror themes (like zombies, slashing, horror, dark, psychological, etc.)</a:t>
            </a:r>
          </a:p>
          <a:p>
            <a:pPr lvl="1"/>
            <a:r>
              <a:rPr lang="en-US" dirty="0"/>
              <a:t>No distinction between multiplayer and single player</a:t>
            </a:r>
          </a:p>
          <a:p>
            <a:r>
              <a:rPr lang="en-US" dirty="0"/>
              <a:t>Genres and Categories:</a:t>
            </a:r>
          </a:p>
          <a:p>
            <a:pPr lvl="1"/>
            <a:r>
              <a:rPr lang="en-US" dirty="0"/>
              <a:t>Higher rate of action, adventure, indie, RPG and Early access games in the top 5 clusters than in the other clusters.</a:t>
            </a:r>
          </a:p>
          <a:p>
            <a:pPr lvl="1"/>
            <a:r>
              <a:rPr lang="en-US" dirty="0"/>
              <a:t>Lower rate of Casual, Simulations, and Sports games</a:t>
            </a:r>
          </a:p>
        </p:txBody>
      </p:sp>
    </p:spTree>
    <p:extLst>
      <p:ext uri="{BB962C8B-B14F-4D97-AF65-F5344CB8AC3E}">
        <p14:creationId xmlns:p14="http://schemas.microsoft.com/office/powerpoint/2010/main" val="3251597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59624262-B9FA-47ED-8273-6AEF035D22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069F3-7DCE-48B3-AB59-4B8F35D2E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Top 5 Clusters by Review Score</a:t>
            </a:r>
          </a:p>
        </p:txBody>
      </p:sp>
    </p:spTree>
    <p:extLst>
      <p:ext uri="{BB962C8B-B14F-4D97-AF65-F5344CB8AC3E}">
        <p14:creationId xmlns:p14="http://schemas.microsoft.com/office/powerpoint/2010/main" val="6396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069F3-7DCE-48B3-AB59-4B8F35D2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Clusters by Review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211F4-B37E-4238-A562-E42E43DC5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Topics:</a:t>
            </a:r>
          </a:p>
          <a:p>
            <a:pPr lvl="1"/>
            <a:r>
              <a:rPr lang="en-US" dirty="0"/>
              <a:t>Game Descriptions: Dark and mysterious adventure survival games. Emphasis on challenging games, problem solving and world exploration.</a:t>
            </a:r>
          </a:p>
          <a:p>
            <a:pPr lvl="1"/>
            <a:r>
              <a:rPr lang="en-US" dirty="0"/>
              <a:t>Reviews: Descriptions like fun, puzzle/problem solving, and battling/war gameplay</a:t>
            </a:r>
          </a:p>
          <a:p>
            <a:pPr lvl="1"/>
            <a:r>
              <a:rPr lang="en-US" dirty="0"/>
              <a:t>Tags: Diverse range of tags including difficulty, horror themes (like zombies, slashing, horror, dark, psychological, etc.) and historical themes like wargame, strategy, economy, and history.</a:t>
            </a:r>
          </a:p>
          <a:p>
            <a:r>
              <a:rPr lang="en-US" dirty="0"/>
              <a:t>Genres and Categories:</a:t>
            </a:r>
          </a:p>
          <a:p>
            <a:pPr lvl="1"/>
            <a:r>
              <a:rPr lang="en-US" dirty="0"/>
              <a:t>Higher rate of action, adventure, indie, and RPG games in the top 5 clusters than in the other clusters.</a:t>
            </a:r>
          </a:p>
          <a:p>
            <a:pPr lvl="1"/>
            <a:r>
              <a:rPr lang="en-US" dirty="0"/>
              <a:t>Lower rate of Casual, Racing and Sports games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78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CDF53BE-3CD4-48DF-8AC5-64CA71FD9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</a:blip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069F3-7DCE-48B3-AB59-4B8F35D2E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Top 5 Clusters by Review Positivity Ratio (positive review count/negative review count)</a:t>
            </a:r>
          </a:p>
        </p:txBody>
      </p:sp>
    </p:spTree>
    <p:extLst>
      <p:ext uri="{BB962C8B-B14F-4D97-AF65-F5344CB8AC3E}">
        <p14:creationId xmlns:p14="http://schemas.microsoft.com/office/powerpoint/2010/main" val="232517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A31E-C163-4B06-A200-588F7559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04997-F3C7-4212-A0F1-211A4E01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43815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Goal: </a:t>
            </a:r>
            <a:r>
              <a:rPr lang="en-US" dirty="0"/>
              <a:t>This project aims to investigate the features of successful video games as well as how those features have changed, or not changed, as a result of the COVID-19 pandemic.</a:t>
            </a:r>
          </a:p>
          <a:p>
            <a:r>
              <a:rPr lang="en-US" b="1" dirty="0"/>
              <a:t>Motivation</a:t>
            </a:r>
            <a:r>
              <a:rPr lang="en-US" dirty="0"/>
              <a:t>: Gaming is a massive industry that continues to grow and develop. Identifying key features of successful games is one way to gain an edge in an extremely competitive market.</a:t>
            </a:r>
          </a:p>
          <a:p>
            <a:r>
              <a:rPr lang="en-US" b="1" dirty="0"/>
              <a:t>Project Plan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Apply natural language processing techniques to summarize the descriptive game text and identify clusters of similar games. </a:t>
            </a:r>
          </a:p>
          <a:p>
            <a:pPr lvl="1"/>
            <a:r>
              <a:rPr lang="en-US" dirty="0"/>
              <a:t>Use clusters to investigate characteristics of games with high ownership and high review scores.</a:t>
            </a:r>
          </a:p>
        </p:txBody>
      </p:sp>
    </p:spTree>
    <p:extLst>
      <p:ext uri="{BB962C8B-B14F-4D97-AF65-F5344CB8AC3E}">
        <p14:creationId xmlns:p14="http://schemas.microsoft.com/office/powerpoint/2010/main" val="822907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069F3-7DCE-48B3-AB59-4B8F35D2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Clusters by Review Score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211F4-B37E-4238-A562-E42E43DC5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Topics:</a:t>
            </a:r>
          </a:p>
          <a:p>
            <a:pPr lvl="1"/>
            <a:r>
              <a:rPr lang="en-US" dirty="0"/>
              <a:t>Game Descriptions: A little less coherent than the other success metrics. Themes include inspirational, challenging, and funny.</a:t>
            </a:r>
          </a:p>
          <a:p>
            <a:pPr lvl="1"/>
            <a:r>
              <a:rPr lang="en-US" dirty="0"/>
              <a:t>Reviews: Terms like puzzle, learning, and explanation are used. Interestingly one cluster had negative terms like clunky, glitchy and horrible in addition to fun.</a:t>
            </a:r>
          </a:p>
          <a:p>
            <a:pPr lvl="1"/>
            <a:r>
              <a:rPr lang="en-US" dirty="0"/>
              <a:t>Tags: Themes include romance, adventure, action and indie.</a:t>
            </a:r>
          </a:p>
          <a:p>
            <a:r>
              <a:rPr lang="en-US" dirty="0"/>
              <a:t>Genres and Categories:</a:t>
            </a:r>
          </a:p>
          <a:p>
            <a:pPr lvl="1"/>
            <a:r>
              <a:rPr lang="en-US" dirty="0"/>
              <a:t>Higher rate of action, adventure, casual, indie, and RPG games in the top 5 clusters than in the other clusters.</a:t>
            </a:r>
          </a:p>
          <a:p>
            <a:pPr lvl="1"/>
            <a:r>
              <a:rPr lang="en-US" dirty="0"/>
              <a:t>Lower rate of Simulation Racing, Sports, and Early Access games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27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3D1CD4-8207-4B19-8E5D-EC812A120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Investigating Multiplayer Games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855A533-6817-42BB-BB95-971FE21FE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55670" y="254742"/>
            <a:ext cx="7536329" cy="593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59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49C94-2FD9-443A-9907-B5DCC410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Characteristics of the Most Successful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2787E-CED1-43AE-8039-377DE6D70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successful games are in the Action/Adventure/Indie genres.</a:t>
            </a:r>
          </a:p>
          <a:p>
            <a:r>
              <a:rPr lang="en-US" dirty="0"/>
              <a:t>Horror games appear among the most successful games</a:t>
            </a:r>
          </a:p>
          <a:p>
            <a:r>
              <a:rPr lang="en-US" dirty="0"/>
              <a:t>Features that appear most important to successful games:</a:t>
            </a:r>
          </a:p>
          <a:p>
            <a:pPr lvl="1"/>
            <a:r>
              <a:rPr lang="en-US" dirty="0"/>
              <a:t>Difficulty/Challenge rating</a:t>
            </a:r>
          </a:p>
          <a:p>
            <a:pPr lvl="1"/>
            <a:r>
              <a:rPr lang="en-US" dirty="0"/>
              <a:t>Story and world building</a:t>
            </a:r>
          </a:p>
          <a:p>
            <a:pPr lvl="1"/>
            <a:r>
              <a:rPr lang="en-US" dirty="0"/>
              <a:t>Puzzles and Problem Solving</a:t>
            </a:r>
          </a:p>
          <a:p>
            <a:r>
              <a:rPr lang="en-US" dirty="0"/>
              <a:t>Being labelled a Massively Multiplayer game was not correlated with higher success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68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027B2-8121-4722-AAAB-173BD124D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Tableau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5EF64-8419-4819-8BFD-A92C65811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>
                <a:hlinkClick r:id="rId3"/>
              </a:rPr>
              <a:t>Game Data Analysis Dashboard</a:t>
            </a:r>
            <a:endParaRPr lang="en-US" sz="1800"/>
          </a:p>
          <a:p>
            <a:pPr marL="36900" indent="0">
              <a:buNone/>
            </a:pPr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9E72-E991-4581-89DF-AA4968B4B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348" y="1003507"/>
            <a:ext cx="6633184" cy="44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34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BB59-9DC9-4667-BE91-7CEFD311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E228F-FAB2-4534-AC65-2EED32061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of the analysis to other game aggregator platforms and including additional data</a:t>
            </a:r>
          </a:p>
          <a:p>
            <a:r>
              <a:rPr lang="en-US" dirty="0"/>
              <a:t>Application of additional machine learning models for classification and game success prediction. </a:t>
            </a:r>
          </a:p>
          <a:p>
            <a:r>
              <a:rPr lang="en-US" dirty="0"/>
              <a:t>Development of an App for deployment of the learning model.</a:t>
            </a:r>
          </a:p>
        </p:txBody>
      </p:sp>
    </p:spTree>
    <p:extLst>
      <p:ext uri="{BB962C8B-B14F-4D97-AF65-F5344CB8AC3E}">
        <p14:creationId xmlns:p14="http://schemas.microsoft.com/office/powerpoint/2010/main" val="4145096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B974-CBE5-48C2-8AE8-5B28BF75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194B-5673-4ADF-8AC8-E288ADCD6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69720"/>
            <a:ext cx="10353762" cy="4899660"/>
          </a:xfrm>
        </p:spPr>
        <p:txBody>
          <a:bodyPr>
            <a:normAutofit fontScale="25000" lnSpcReduction="20000"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Global Frontier Report—Google for Games. (n.d.). Retrieved February 6, 2022, from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https://games.withgoogle.com/reports/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Global Insights Report—Google for Games. (n.d.). Retrieved February 6, 2022, from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https://games.withgoogle.com/reports/insightsreport/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games released on Steam 2021. (n.d.). Statista. Retrieved February 6, 2022, from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https://www.statista.com/statistics/552623/number-games-released-steam/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Video game market value worldwide 2015. (n.d.). Statista. Retrieved February 6, 2022, from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https://www.statista.com/statistics/292056/video-game-market-value-worldwide/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https://towardsdatascience.com/keyword-extraction-process-in-python-with-natural-language-processing-nlp-d769a9069d5c</a:t>
            </a:r>
            <a:endParaRPr lang="en-US" sz="3200" b="0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https://colab.research.google.com/github/explosion/spacy-notebooks/blob/master/notebooks/conference_notebooks/pydays/topic_modelling.ipynb</a:t>
            </a:r>
            <a:r>
              <a:rPr lang="en-US" sz="3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3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8"/>
              </a:rPr>
              <a:t>https://partner.steamgames.com/doc/webapi/ISteamApps</a:t>
            </a:r>
            <a:endParaRPr lang="en-US" sz="3200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9"/>
              </a:rPr>
              <a:t>https://steamspy.com/api.php</a:t>
            </a:r>
            <a:endParaRPr lang="en-US" sz="3200" b="0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0"/>
              </a:rPr>
              <a:t>https://steamdb.info/stats/releases/</a:t>
            </a:r>
            <a:endParaRPr lang="en-US" sz="3200" b="0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1"/>
              </a:rPr>
              <a:t>https://github.com/ydataai/pandas-profiling</a:t>
            </a:r>
            <a:endParaRPr lang="en-US" sz="3200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Blei</a:t>
            </a:r>
            <a:r>
              <a:rPr lang="en-US" sz="32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D. M., Ng, A. Y., &amp; Jordan, M. I. (2003). Latent Dirichlet Allocation. Journal of Machine Learning Research, 3(Jan), 993–1022.</a:t>
            </a:r>
          </a:p>
          <a:p>
            <a:r>
              <a:rPr lang="en-US" sz="32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Carbonetto</a:t>
            </a:r>
            <a:r>
              <a:rPr lang="en-US" sz="32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P., Sarkar, A., Wang, Z., &amp; Stephens, M. (2021). Non-negative matrix factorization algorithms greatly improve topic model fits. </a:t>
            </a:r>
            <a:r>
              <a:rPr lang="en-US" sz="3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2"/>
              </a:rPr>
              <a:t>https://arxiv.org/abs/2105.13440v2</a:t>
            </a:r>
            <a:endParaRPr lang="en-US" sz="3200" b="0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Lee, D. D., &amp; Seung, H. S. (1999). Learning the parts of objects by non-negative matrix factorization. Nature, 401(6755), 788–791. </a:t>
            </a:r>
            <a:r>
              <a:rPr lang="en-US" sz="3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3"/>
              </a:rPr>
              <a:t>https://doi.org/10.1038/4456</a:t>
            </a:r>
            <a:r>
              <a:rPr lang="en-US" sz="3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32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Mahata</a:t>
            </a:r>
            <a:r>
              <a:rPr lang="en-US" sz="32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D., Shah, R. R., Kuriakose, J., Zimmermann, R., &amp; </a:t>
            </a:r>
            <a:r>
              <a:rPr lang="en-US" sz="32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Talburt</a:t>
            </a:r>
            <a:r>
              <a:rPr lang="en-US" sz="32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J. R. (2018). Theme-Weighted Ranking of Keywords from Text Documents Using Phrase Embeddings. 2018 IEEE Conference on Multimedia Information Processing and Retrieval (MIPR), 184–189. </a:t>
            </a:r>
            <a:r>
              <a:rPr lang="en-US" sz="3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4"/>
              </a:rPr>
              <a:t>https://doi.org/10.1109/MIPR.2018.00041</a:t>
            </a:r>
            <a:r>
              <a:rPr lang="en-US" sz="3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32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Miah, M. S. U., </a:t>
            </a:r>
            <a:r>
              <a:rPr lang="en-US" sz="32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Sulaiman</a:t>
            </a:r>
            <a:r>
              <a:rPr lang="en-US" sz="32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J., Sarwar, T. B., </a:t>
            </a:r>
            <a:r>
              <a:rPr lang="en-US" sz="32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Zamli</a:t>
            </a:r>
            <a:r>
              <a:rPr lang="en-US" sz="32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K. Z., &amp; Jose, R. (2021). Study of Keyword Extraction Techniques for Electric Double-Layer Capacitor Domain Using Text Similarity Indexes: An Experimental Analysis. Complexity, 2021, e8192320. </a:t>
            </a:r>
            <a:r>
              <a:rPr lang="en-US" sz="32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5"/>
              </a:rPr>
              <a:t>https://doi.org/10.1155/2021/8192320</a:t>
            </a:r>
            <a:endParaRPr lang="en-US" sz="3200" b="0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Röder</a:t>
            </a:r>
            <a:r>
              <a:rPr lang="en-US" sz="3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M., Both, A., &amp; </a:t>
            </a:r>
            <a:r>
              <a:rPr lang="en-US" sz="3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Hinneburg</a:t>
            </a:r>
            <a:r>
              <a:rPr lang="en-US" sz="3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A. (2015). Exploring the Space of Topic Coherence Measures. </a:t>
            </a:r>
            <a:r>
              <a:rPr lang="en-US" sz="3600" i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Proceedings of the Eighth ACM International Conference on Web Search and Data Mining</a:t>
            </a:r>
            <a:r>
              <a:rPr lang="en-US" sz="3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399–408. </a:t>
            </a:r>
            <a:r>
              <a:rPr lang="en-US" sz="36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  <a:hlinkClick r:id="rId16"/>
              </a:rPr>
              <a:t>https://doi.org/10.1145/2684822.2685324</a:t>
            </a:r>
            <a:endParaRPr lang="en-US" sz="3600" dirty="0">
              <a:solidFill>
                <a:srgbClr val="0000FF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r>
              <a:rPr lang="en-US" sz="36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Zvornicanin</a:t>
            </a:r>
            <a:r>
              <a:rPr lang="en-US" sz="3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E. (2021). </a:t>
            </a:r>
            <a:r>
              <a:rPr lang="en-US" sz="3600" i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When Coherence Score is Good or Bad in Topic Modeling? | </a:t>
            </a:r>
            <a:r>
              <a:rPr lang="en-US" sz="3600" i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Baeldung</a:t>
            </a:r>
            <a:r>
              <a:rPr lang="en-US" sz="3600" i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on Computer Science</a:t>
            </a:r>
            <a:r>
              <a:rPr lang="en-US" sz="3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 </a:t>
            </a:r>
            <a:r>
              <a:rPr lang="en-US" sz="36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  <a:hlinkClick r:id="rId17"/>
              </a:rPr>
              <a:t>https://www.baeldung.com/cs/topic-modeling-coherence-score</a:t>
            </a:r>
            <a:endParaRPr lang="en-US" sz="3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b="0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833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86B2-7574-4AAF-87C5-DA38AC04B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8187"/>
            <a:ext cx="10353762" cy="1257300"/>
          </a:xfrm>
        </p:spPr>
        <p:txBody>
          <a:bodyPr/>
          <a:lstStyle/>
          <a:p>
            <a:r>
              <a:rPr lang="en-US" dirty="0"/>
              <a:t>Project Structure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A24763-DA94-4B0F-AC85-61911314AB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6189873"/>
              </p:ext>
            </p:extLst>
          </p:nvPr>
        </p:nvGraphicFramePr>
        <p:xfrm>
          <a:off x="914400" y="1415487"/>
          <a:ext cx="10353675" cy="4838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997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D7F7-CDFD-4042-BAD8-90DB8C6B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Research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6C215D-7046-46D0-9BB6-B0A18A2344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5394930"/>
              </p:ext>
            </p:extLst>
          </p:nvPr>
        </p:nvGraphicFramePr>
        <p:xfrm>
          <a:off x="804802" y="1700463"/>
          <a:ext cx="10571747" cy="4547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6934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35495E-BC3E-4AFF-8094-077C968705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59C81-D484-4706-B964-BA7C2DEF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B44DA-1884-45C3-982F-AD5B3416D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5732"/>
            <a:ext cx="10353762" cy="50349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/>
              <a:t>Unit of Analysis: </a:t>
            </a:r>
            <a:r>
              <a:rPr lang="en-US" sz="1700" dirty="0"/>
              <a:t>Individual games released on the Steam platform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Data Sources:</a:t>
            </a:r>
          </a:p>
          <a:p>
            <a:pPr lvl="1">
              <a:lnSpc>
                <a:spcPct val="90000"/>
              </a:lnSpc>
            </a:pPr>
            <a:r>
              <a:rPr lang="en-US" sz="1700" b="1" dirty="0"/>
              <a:t>Steam Web API</a:t>
            </a:r>
          </a:p>
          <a:p>
            <a:pPr lvl="2">
              <a:lnSpc>
                <a:spcPct val="90000"/>
              </a:lnSpc>
            </a:pPr>
            <a:r>
              <a:rPr lang="en-US" sz="1700" b="1" dirty="0"/>
              <a:t>list of all game IDs and names</a:t>
            </a:r>
          </a:p>
          <a:p>
            <a:pPr lvl="2">
              <a:lnSpc>
                <a:spcPct val="90000"/>
              </a:lnSpc>
            </a:pPr>
            <a:r>
              <a:rPr lang="en-US" sz="1700" b="1" dirty="0"/>
              <a:t>Core game metadata</a:t>
            </a:r>
          </a:p>
          <a:p>
            <a:pPr lvl="2">
              <a:lnSpc>
                <a:spcPct val="90000"/>
              </a:lnSpc>
            </a:pPr>
            <a:r>
              <a:rPr lang="en-US" sz="1700" b="1" dirty="0"/>
              <a:t>Top game reviews</a:t>
            </a:r>
          </a:p>
          <a:p>
            <a:pPr lvl="1">
              <a:lnSpc>
                <a:spcPct val="90000"/>
              </a:lnSpc>
            </a:pPr>
            <a:r>
              <a:rPr lang="en-US" sz="1700" b="1" dirty="0" err="1"/>
              <a:t>Steamspy</a:t>
            </a:r>
            <a:r>
              <a:rPr lang="en-US" sz="1700" b="1" dirty="0"/>
              <a:t> API</a:t>
            </a:r>
          </a:p>
          <a:p>
            <a:pPr lvl="2">
              <a:lnSpc>
                <a:spcPct val="90000"/>
              </a:lnSpc>
            </a:pPr>
            <a:r>
              <a:rPr lang="en-US" sz="1700" b="1" dirty="0"/>
              <a:t>Supplementary metadata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APPID </a:t>
            </a:r>
            <a:r>
              <a:rPr lang="en-US" sz="1700" dirty="0"/>
              <a:t>was used as the unique identifier to join all data into a single dataset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After Processing:</a:t>
            </a:r>
          </a:p>
          <a:p>
            <a:pPr lvl="1"/>
            <a:r>
              <a:rPr lang="en-US" sz="1400" dirty="0"/>
              <a:t>14,952 Rows</a:t>
            </a:r>
          </a:p>
          <a:p>
            <a:pPr lvl="1"/>
            <a:r>
              <a:rPr lang="en-US" sz="1400" dirty="0"/>
              <a:t>79 variables</a:t>
            </a:r>
          </a:p>
          <a:p>
            <a:pPr lvl="1"/>
            <a:r>
              <a:rPr lang="en-US" sz="1400" dirty="0"/>
              <a:t>2.1% missing data</a:t>
            </a:r>
          </a:p>
          <a:p>
            <a:pPr marL="36900" indent="0">
              <a:lnSpc>
                <a:spcPct val="90000"/>
              </a:lnSpc>
              <a:buNone/>
            </a:pPr>
            <a:endParaRPr 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379168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A9CEF-A92B-42CA-9E74-734F71A0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Exploratory Analysis – Key Data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C43D3-77F0-4FD2-A9D5-55A89FE1D009}"/>
              </a:ext>
            </a:extLst>
          </p:cNvPr>
          <p:cNvSpPr txBox="1"/>
          <p:nvPr/>
        </p:nvSpPr>
        <p:spPr>
          <a:xfrm>
            <a:off x="913796" y="2247153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Release Year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 Pre and During COVID-19 analyses will require analyzing data from 2018 2019 and comparing to 2021 and 2022. 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Pre-COVID-19: 4,190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During-COVID-19: 3,560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This exploratory analysis will inform whether or not pre-COVID data is used in the ML model development stage of this project.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5763CDC4-5615-4374-A8BF-CDFA8E73D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333" y="1866900"/>
            <a:ext cx="7247676" cy="408121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36DA4A-A8B2-42CE-9B27-2B28F583E0EF}"/>
              </a:ext>
            </a:extLst>
          </p:cNvPr>
          <p:cNvSpPr txBox="1"/>
          <p:nvPr/>
        </p:nvSpPr>
        <p:spPr>
          <a:xfrm>
            <a:off x="913796" y="6226110"/>
            <a:ext cx="110872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limitation of this analysis is that games that have been out longer are more likely to have a larger corpus of review text. This is one potential confound for our text analysis to keep in mind later.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72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BB59-9DC9-4667-BE91-7CEFD311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and Similarity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E228F-FAB2-4534-AC65-2EED32061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Used BERT Sentence encoding to vectorize the text for </a:t>
            </a:r>
            <a:r>
              <a:rPr lang="en-US" b="1" dirty="0"/>
              <a:t>Descriptions, Reviews, and Tags.</a:t>
            </a:r>
          </a:p>
          <a:p>
            <a:r>
              <a:rPr lang="en-US" dirty="0"/>
              <a:t>Used Latent Dirichlet Allocation (LDA) and Non-negative Matrix Factorization (NMF) for topic modeling</a:t>
            </a:r>
          </a:p>
          <a:p>
            <a:r>
              <a:rPr lang="en-US" dirty="0"/>
              <a:t>Used cosine similarity to find the degree of similarity across years and the covid corpora.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90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6BB59-9DC9-4667-BE91-7CEFD311F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Topic Modeling – LDA Coherence Scores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300E57-CC82-4763-9BEB-11B8A263B733}"/>
              </a:ext>
            </a:extLst>
          </p:cNvPr>
          <p:cNvSpPr txBox="1"/>
          <p:nvPr/>
        </p:nvSpPr>
        <p:spPr>
          <a:xfrm>
            <a:off x="861791" y="4728410"/>
            <a:ext cx="28439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Ideal number of topics for the entire game descriptions corpus: 11</a:t>
            </a:r>
          </a:p>
          <a:p>
            <a:endParaRPr lang="en-US" dirty="0"/>
          </a:p>
          <a:p>
            <a:r>
              <a:rPr lang="en-US" dirty="0"/>
              <a:t>Used </a:t>
            </a:r>
            <a:r>
              <a:rPr lang="en-US" dirty="0" err="1"/>
              <a:t>c_v</a:t>
            </a:r>
            <a:r>
              <a:rPr lang="en-US" dirty="0"/>
              <a:t> metric for calculating coherence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E8BBEA0-5160-4188-BC02-2A54FB48B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414" y="852487"/>
            <a:ext cx="6638925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237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6BB59-9DC9-4667-BE91-7CEFD311F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35" y="621162"/>
            <a:ext cx="338263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Topic Modeling – Top 5 LDA Topics for descriptions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300E57-CC82-4763-9BEB-11B8A263B733}"/>
              </a:ext>
            </a:extLst>
          </p:cNvPr>
          <p:cNvSpPr txBox="1"/>
          <p:nvPr/>
        </p:nvSpPr>
        <p:spPr>
          <a:xfrm>
            <a:off x="241051" y="2114806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Ideal number of topics for the entire game descriptions corpus: 11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Pre-COVID: 55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During COVID: 68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1A7F4CE5-D6A1-4074-85FC-426BEC18E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498563"/>
              </p:ext>
            </p:extLst>
          </p:nvPr>
        </p:nvGraphicFramePr>
        <p:xfrm>
          <a:off x="3820873" y="621162"/>
          <a:ext cx="8149389" cy="583053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98887">
                  <a:extLst>
                    <a:ext uri="{9D8B030D-6E8A-4147-A177-3AD203B41FA5}">
                      <a16:colId xmlns:a16="http://schemas.microsoft.com/office/drawing/2014/main" val="470607079"/>
                    </a:ext>
                  </a:extLst>
                </a:gridCol>
                <a:gridCol w="2516834">
                  <a:extLst>
                    <a:ext uri="{9D8B030D-6E8A-4147-A177-3AD203B41FA5}">
                      <a16:colId xmlns:a16="http://schemas.microsoft.com/office/drawing/2014/main" val="2247531072"/>
                    </a:ext>
                  </a:extLst>
                </a:gridCol>
                <a:gridCol w="2516834">
                  <a:extLst>
                    <a:ext uri="{9D8B030D-6E8A-4147-A177-3AD203B41FA5}">
                      <a16:colId xmlns:a16="http://schemas.microsoft.com/office/drawing/2014/main" val="2408465257"/>
                    </a:ext>
                  </a:extLst>
                </a:gridCol>
                <a:gridCol w="2516834">
                  <a:extLst>
                    <a:ext uri="{9D8B030D-6E8A-4147-A177-3AD203B41FA5}">
                      <a16:colId xmlns:a16="http://schemas.microsoft.com/office/drawing/2014/main" val="1871955532"/>
                    </a:ext>
                  </a:extLst>
                </a:gridCol>
              </a:tblGrid>
              <a:tr h="534845">
                <a:tc>
                  <a:txBody>
                    <a:bodyPr/>
                    <a:lstStyle/>
                    <a:p>
                      <a:r>
                        <a:rPr lang="en-US" sz="1400"/>
                        <a:t>Topic #</a:t>
                      </a:r>
                    </a:p>
                  </a:txBody>
                  <a:tcPr marL="51014" marR="51014" marT="25507" marB="25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Full Corpus</a:t>
                      </a:r>
                    </a:p>
                  </a:txBody>
                  <a:tcPr marL="51014" marR="51014" marT="25507" marB="25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Pre COVID</a:t>
                      </a:r>
                    </a:p>
                  </a:txBody>
                  <a:tcPr marL="51014" marR="51014" marT="25507" marB="25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During COVID</a:t>
                      </a:r>
                    </a:p>
                  </a:txBody>
                  <a:tcPr marL="51014" marR="51014" marT="25507" marB="25507" anchor="ctr"/>
                </a:tc>
                <a:extLst>
                  <a:ext uri="{0D108BD9-81ED-4DB2-BD59-A6C34878D82A}">
                    <a16:rowId xmlns:a16="http://schemas.microsoft.com/office/drawing/2014/main" val="31658241"/>
                  </a:ext>
                </a:extLst>
              </a:tr>
              <a:tr h="93859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51014" marR="51014" marT="25507" marB="25507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object,   mansion,  prison,  collector,  room,  spell,  kei,  ghost,  puzzl,  click,  hidden,  killer,  warden,  detect</a:t>
                      </a:r>
                    </a:p>
                  </a:txBody>
                  <a:tcPr marL="51014" marR="51014" marT="25507" marB="25507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nanobot, plai, tone, includ, song, new, electr, dinosaur, authent, guitar, bass, estim, rock, queen, girlfriend</a:t>
                      </a:r>
                    </a:p>
                  </a:txBody>
                  <a:tcPr marL="51014" marR="51014" marT="25507" marB="2550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world, team, charact, new, </a:t>
                      </a:r>
                      <a:r>
                        <a:rPr lang="en-US" sz="1400" dirty="0" err="1"/>
                        <a:t>militari</a:t>
                      </a:r>
                      <a:r>
                        <a:rPr lang="en-US" sz="1400" dirty="0"/>
                        <a:t>, object, </a:t>
                      </a:r>
                      <a:r>
                        <a:rPr lang="en-US" sz="1400" dirty="0" err="1"/>
                        <a:t>featur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wai</a:t>
                      </a:r>
                      <a:r>
                        <a:rPr lang="en-US" sz="1400" dirty="0"/>
                        <a:t>, time, </a:t>
                      </a:r>
                      <a:r>
                        <a:rPr lang="en-US" sz="1400" dirty="0" err="1"/>
                        <a:t>forc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manag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plai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battl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locat</a:t>
                      </a:r>
                      <a:endParaRPr lang="en-US" sz="1400" dirty="0"/>
                    </a:p>
                  </a:txBody>
                  <a:tcPr marL="51014" marR="51014" marT="25507" marB="25507"/>
                </a:tc>
                <a:extLst>
                  <a:ext uri="{0D108BD9-81ED-4DB2-BD59-A6C34878D82A}">
                    <a16:rowId xmlns:a16="http://schemas.microsoft.com/office/drawing/2014/main" val="1743948982"/>
                  </a:ext>
                </a:extLst>
              </a:tr>
              <a:tr h="1148729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51014" marR="51014" marT="25507" marB="2550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track,  music,  pack,  race,  us,  car,  theme,  </a:t>
                      </a:r>
                      <a:r>
                        <a:rPr lang="en-US" sz="1400" dirty="0" err="1"/>
                        <a:t>includ</a:t>
                      </a:r>
                      <a:r>
                        <a:rPr lang="en-US" sz="1400" dirty="0"/>
                        <a:t>,  maker,  </a:t>
                      </a:r>
                      <a:r>
                        <a:rPr lang="en-US" sz="1400" dirty="0" err="1"/>
                        <a:t>featur</a:t>
                      </a:r>
                      <a:r>
                        <a:rPr lang="en-US" sz="1400" dirty="0"/>
                        <a:t>,  song,   soundtrack,  new,  </a:t>
                      </a:r>
                      <a:r>
                        <a:rPr lang="en-US" sz="1400" dirty="0" err="1"/>
                        <a:t>rpg</a:t>
                      </a:r>
                      <a:endParaRPr lang="en-US" sz="1400" dirty="0"/>
                    </a:p>
                  </a:txBody>
                  <a:tcPr marL="51014" marR="51014" marT="25507" marB="2550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aerial, demon, </a:t>
                      </a:r>
                      <a:r>
                        <a:rPr lang="en-US" sz="1400" dirty="0" err="1"/>
                        <a:t>adjac</a:t>
                      </a:r>
                      <a:r>
                        <a:rPr lang="en-US" sz="1400" dirty="0"/>
                        <a:t>, board, ransack, </a:t>
                      </a:r>
                      <a:r>
                        <a:rPr lang="en-US" sz="1400" dirty="0" err="1"/>
                        <a:t>squar</a:t>
                      </a:r>
                      <a:r>
                        <a:rPr lang="en-US" sz="1400" dirty="0"/>
                        <a:t>, us, </a:t>
                      </a:r>
                      <a:r>
                        <a:rPr lang="en-US" sz="1400" dirty="0" err="1"/>
                        <a:t>gestur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piec</a:t>
                      </a:r>
                      <a:r>
                        <a:rPr lang="en-US" sz="1400" dirty="0"/>
                        <a:t>, press, fruit, </a:t>
                      </a:r>
                      <a:r>
                        <a:rPr lang="en-US" sz="1400" dirty="0" err="1"/>
                        <a:t>wallpap</a:t>
                      </a:r>
                      <a:r>
                        <a:rPr lang="en-US" sz="1400" dirty="0"/>
                        <a:t>, player, button</a:t>
                      </a:r>
                    </a:p>
                  </a:txBody>
                  <a:tcPr marL="51014" marR="51014" marT="25507" marB="25507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us, pack, maker, rpg, content, seri, commerci, edit, type, tile, treasur, quotrpg, includ, adultr, gore</a:t>
                      </a:r>
                    </a:p>
                  </a:txBody>
                  <a:tcPr marL="51014" marR="51014" marT="25507" marB="25507"/>
                </a:tc>
                <a:extLst>
                  <a:ext uri="{0D108BD9-81ED-4DB2-BD59-A6C34878D82A}">
                    <a16:rowId xmlns:a16="http://schemas.microsoft.com/office/drawing/2014/main" val="3515840967"/>
                  </a:ext>
                </a:extLst>
              </a:tr>
              <a:tr h="1116313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</a:t>
                      </a:r>
                    </a:p>
                  </a:txBody>
                  <a:tcPr marL="51014" marR="51014" marT="25507" marB="25507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pack,  skin,  dlc,  includ,  content,  item,  unlock,  purchas,  model,  us,  new,  charact,  set,  anim,  outfit</a:t>
                      </a:r>
                    </a:p>
                  </a:txBody>
                  <a:tcPr marL="51014" marR="51014" marT="25507" marB="25507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orion, fish, spider, attack, synth, brink, black, loop, breez, crank, minnow, equip, shad, releasehttpsstoresteampoweredcomappabout, escap</a:t>
                      </a:r>
                    </a:p>
                  </a:txBody>
                  <a:tcPr marL="51014" marR="51014" marT="25507" marB="25507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spider, weapon, new, us, life, simul, space, player, paint, tool, salt, build, time, ship</a:t>
                      </a:r>
                    </a:p>
                  </a:txBody>
                  <a:tcPr marL="51014" marR="51014" marT="25507" marB="25507"/>
                </a:tc>
                <a:extLst>
                  <a:ext uri="{0D108BD9-81ED-4DB2-BD59-A6C34878D82A}">
                    <a16:rowId xmlns:a16="http://schemas.microsoft.com/office/drawing/2014/main" val="770250043"/>
                  </a:ext>
                </a:extLst>
              </a:tr>
              <a:tr h="93859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</a:t>
                      </a:r>
                    </a:p>
                  </a:txBody>
                  <a:tcPr marL="51014" marR="51014" marT="25507" marB="25507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world,  level,  new,  us,  differ,  explor,  uniqu,  build,  time,  wai,  surviv,  challeng,  power,  plai </a:t>
                      </a:r>
                    </a:p>
                  </a:txBody>
                  <a:tcPr marL="51014" marR="51014" marT="25507" marB="25507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recur, drag, side, postprocess, basin, lucid, brief, new, red, weight, useless, hold, origin, oper, speed</a:t>
                      </a:r>
                    </a:p>
                  </a:txBody>
                  <a:tcPr marL="51014" marR="51014" marT="25507" marB="25507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us, music, metal, theme, battl, town, track, pack, project, drama, poker, neon, includ, sound</a:t>
                      </a:r>
                    </a:p>
                  </a:txBody>
                  <a:tcPr marL="51014" marR="51014" marT="25507" marB="25507"/>
                </a:tc>
                <a:extLst>
                  <a:ext uri="{0D108BD9-81ED-4DB2-BD59-A6C34878D82A}">
                    <a16:rowId xmlns:a16="http://schemas.microsoft.com/office/drawing/2014/main" val="3570988921"/>
                  </a:ext>
                </a:extLst>
              </a:tr>
              <a:tr h="9385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51014" marR="51014" marT="25507" marB="2550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enemi</a:t>
                      </a:r>
                      <a:r>
                        <a:rPr lang="en-US" sz="1400" dirty="0"/>
                        <a:t>,  weapon,  new,   ship,  space,  shoot,  </a:t>
                      </a:r>
                      <a:r>
                        <a:rPr lang="en-US" sz="1400" dirty="0" err="1"/>
                        <a:t>plai</a:t>
                      </a:r>
                      <a:r>
                        <a:rPr lang="en-US" sz="1400" dirty="0"/>
                        <a:t>,  </a:t>
                      </a:r>
                      <a:r>
                        <a:rPr lang="en-US" sz="1400" dirty="0" err="1"/>
                        <a:t>includ</a:t>
                      </a:r>
                      <a:r>
                        <a:rPr lang="en-US" sz="1400" dirty="0"/>
                        <a:t>,  player,  control,  level,  mode,  gun,  mission</a:t>
                      </a:r>
                    </a:p>
                  </a:txBody>
                  <a:tcPr marL="51014" marR="51014" marT="25507" marB="25507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dead, fighter, aliv, core, breaker, offer, content, free, period, time, download, limit, note, us</a:t>
                      </a:r>
                    </a:p>
                  </a:txBody>
                  <a:tcPr marL="51014" marR="51014" marT="25507" marB="2550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dlc</a:t>
                      </a:r>
                      <a:r>
                        <a:rPr lang="en-US" sz="1400" dirty="0"/>
                        <a:t>, train, </a:t>
                      </a:r>
                      <a:r>
                        <a:rPr lang="en-US" sz="1400" dirty="0" err="1"/>
                        <a:t>includ</a:t>
                      </a:r>
                      <a:r>
                        <a:rPr lang="en-US" sz="1400" dirty="0"/>
                        <a:t>, file, </a:t>
                      </a:r>
                      <a:r>
                        <a:rPr lang="en-US" sz="1400" dirty="0" err="1"/>
                        <a:t>battl</a:t>
                      </a:r>
                      <a:r>
                        <a:rPr lang="en-US" sz="1400" dirty="0"/>
                        <a:t>, base, classic, contain, rout, tank, map, simul, steam, </a:t>
                      </a:r>
                      <a:r>
                        <a:rPr lang="en-US" sz="1400" dirty="0" err="1"/>
                        <a:t>enemi</a:t>
                      </a:r>
                      <a:endParaRPr lang="en-US" sz="1400" dirty="0"/>
                    </a:p>
                  </a:txBody>
                  <a:tcPr marL="51014" marR="51014" marT="25507" marB="25507"/>
                </a:tc>
                <a:extLst>
                  <a:ext uri="{0D108BD9-81ED-4DB2-BD59-A6C34878D82A}">
                    <a16:rowId xmlns:a16="http://schemas.microsoft.com/office/drawing/2014/main" val="2680975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0459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{4AB21922-9861-492B-AA03-2043050DC987}tf11665031_win32</Template>
  <TotalTime>39350</TotalTime>
  <Words>2778</Words>
  <Application>Microsoft Office PowerPoint</Application>
  <PresentationFormat>Widescreen</PresentationFormat>
  <Paragraphs>221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Arial Nova</vt:lpstr>
      <vt:lpstr>Arial Nova Light</vt:lpstr>
      <vt:lpstr>Calibri</vt:lpstr>
      <vt:lpstr>Courier New</vt:lpstr>
      <vt:lpstr>Roboto</vt:lpstr>
      <vt:lpstr>Wingdings 2</vt:lpstr>
      <vt:lpstr>SlateVTI</vt:lpstr>
      <vt:lpstr>Finding the Cheat Codes for Game Development</vt:lpstr>
      <vt:lpstr>Project Overview</vt:lpstr>
      <vt:lpstr>Project Structure</vt:lpstr>
      <vt:lpstr>Research Questions</vt:lpstr>
      <vt:lpstr>Data</vt:lpstr>
      <vt:lpstr>Exploratory Analysis – Key Data Features</vt:lpstr>
      <vt:lpstr>Topic Modeling and Similarity Analysis</vt:lpstr>
      <vt:lpstr>Topic Modeling – LDA Coherence Scores </vt:lpstr>
      <vt:lpstr>Topic Modeling – Top 5 LDA Topics for descriptions</vt:lpstr>
      <vt:lpstr>Topic Modeling – Top 5 NMF Topics for Descriptions</vt:lpstr>
      <vt:lpstr>Similarity Analysis  Cosine Similarity was used to calculate the differences between document vectors - Length of corpus is likely a confounding factor for this similarity. Cosine Similarity between pre-COVID and during COVID corpora: Description: 0.9938202 Reviews: 0.931086 Tags: 0.884515</vt:lpstr>
      <vt:lpstr>Similarity Analysis Conclusions:   Games released before COVID and during COVID are sufficiently similar for clustering analysis. </vt:lpstr>
      <vt:lpstr>Clustering Analysis</vt:lpstr>
      <vt:lpstr>Cluster Investigation</vt:lpstr>
      <vt:lpstr>Top 5 Clusters by Ownership</vt:lpstr>
      <vt:lpstr>Top 5 Clusters by Ownership</vt:lpstr>
      <vt:lpstr>Top 5 Clusters by Review Score</vt:lpstr>
      <vt:lpstr>Top 5 Clusters by Review Score</vt:lpstr>
      <vt:lpstr>Top 5 Clusters by Review Positivity Ratio (positive review count/negative review count)</vt:lpstr>
      <vt:lpstr>Top 5 Clusters by Review Score Ratio</vt:lpstr>
      <vt:lpstr>Investigating Multiplayer Games</vt:lpstr>
      <vt:lpstr>Characteristics of the Most Successful Games</vt:lpstr>
      <vt:lpstr>Tableau Dashboard</vt:lpstr>
      <vt:lpstr>Future Research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the Cheat Codes for Game Development</dc:title>
  <dc:creator>Jessica Conroy</dc:creator>
  <cp:lastModifiedBy>Jessica Conroy</cp:lastModifiedBy>
  <cp:revision>19</cp:revision>
  <dcterms:created xsi:type="dcterms:W3CDTF">2022-02-25T03:33:56Z</dcterms:created>
  <dcterms:modified xsi:type="dcterms:W3CDTF">2022-04-23T19:35:15Z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